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60" r:id="rId5"/>
    <p:sldId id="261" r:id="rId6"/>
    <p:sldId id="262" r:id="rId7"/>
    <p:sldId id="283" r:id="rId8"/>
    <p:sldId id="284" r:id="rId9"/>
    <p:sldId id="285" r:id="rId10"/>
    <p:sldId id="263" r:id="rId11"/>
    <p:sldId id="286" r:id="rId12"/>
    <p:sldId id="287" r:id="rId13"/>
    <p:sldId id="288" r:id="rId14"/>
    <p:sldId id="289" r:id="rId15"/>
    <p:sldId id="290" r:id="rId16"/>
    <p:sldId id="291" r:id="rId17"/>
    <p:sldId id="292" r:id="rId18"/>
    <p:sldId id="264" r:id="rId19"/>
    <p:sldId id="295" r:id="rId20"/>
    <p:sldId id="278" r:id="rId21"/>
    <p:sldId id="279" r:id="rId22"/>
    <p:sldId id="281" r:id="rId23"/>
  </p:sldIdLst>
  <p:sldSz cx="9144000" cy="5143500" type="screen16x9"/>
  <p:notesSz cx="6858000" cy="9144000"/>
  <p:embeddedFontLst>
    <p:embeddedFont>
      <p:font typeface="Calibri" panose="020F0502020204030204" pitchFamily="34" charset="0"/>
      <p:regular r:id="rId25"/>
      <p:bold r:id="rId26"/>
      <p:italic r:id="rId27"/>
      <p:boldItalic r:id="rId28"/>
    </p:embeddedFont>
    <p:embeddedFont>
      <p:font typeface="Comfortaa" pitchFamily="2" charset="0"/>
      <p:regular r:id="rId29"/>
      <p:bold r:id="rId30"/>
    </p:embeddedFont>
    <p:embeddedFont>
      <p:font typeface="Comfortaa Regular" pitchFamily="2"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28"/>
    <p:restoredTop sz="94719"/>
  </p:normalViewPr>
  <p:slideViewPr>
    <p:cSldViewPr snapToGrid="0">
      <p:cViewPr varScale="1">
        <p:scale>
          <a:sx n="147" d="100"/>
          <a:sy n="147" d="100"/>
        </p:scale>
        <p:origin x="200" y="8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media/image1.tif>
</file>

<file path=ppt/media/image10.tiff>
</file>

<file path=ppt/media/image11.png>
</file>

<file path=ppt/media/image12.tiff>
</file>

<file path=ppt/media/image13.tiff>
</file>

<file path=ppt/media/image14.tiff>
</file>

<file path=ppt/media/image15.tiff>
</file>

<file path=ppt/media/image16.tiff>
</file>

<file path=ppt/media/image17.png>
</file>

<file path=ppt/media/image18.tiff>
</file>

<file path=ppt/media/image19.tiff>
</file>

<file path=ppt/media/image2.png>
</file>

<file path=ppt/media/image20.tiff>
</file>

<file path=ppt/media/image21.tiff>
</file>

<file path=ppt/media/image3.png>
</file>

<file path=ppt/media/image4.pn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6db10c79e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6db10c79e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6db10c79e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6db10c79e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08753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6db10c79e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6db10c79e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91083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6db10c79e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6db10c79e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4339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6db10c79e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6db10c79e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59409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6db10c79e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6db10c79e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12456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6db10c79e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6db10c79e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34718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6db10c79e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6db10c79e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03063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6db10c79e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6db10c79e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6db10c79e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6db10c79e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25757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6db10c79e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6db10c79e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6de6321c5c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6de6321c5c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6de6321c5c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6de6321c5c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6dca83f406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6dca83f406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6db10c79e4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6db10c79e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6e06ddfc7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6e06ddfc7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db10c79e4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6db10c79e4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6db10c79e4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6db10c79e4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6db10c79e4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6db10c79e4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36783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6db10c79e4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6db10c79e4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47669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6db10c79e4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6db10c79e4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6420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uk"/>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tiff"/></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tif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14.tiff"/><Relationship Id="rId5" Type="http://schemas.openxmlformats.org/officeDocument/2006/relationships/image" Target="../media/image13.tiff"/><Relationship Id="rId4" Type="http://schemas.openxmlformats.org/officeDocument/2006/relationships/image" Target="../media/image12.tiff"/></Relationships>
</file>

<file path=ppt/slides/_rels/slide16.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9.tiff"/></Relationships>
</file>

<file path=ppt/slides/_rels/slide19.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1.tif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s://hail.to/leithfield-school/publication/ibSv7nX/article/YNAQCnp" TargetMode="External"/><Relationship Id="rId5" Type="http://schemas.openxmlformats.org/officeDocument/2006/relationships/hyperlink" Target="https://olery.com/content/" TargetMode="Externa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62D91"/>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744575"/>
            <a:ext cx="8520600" cy="127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400" dirty="0">
                <a:solidFill>
                  <a:srgbClr val="FFFFFF"/>
                </a:solidFill>
                <a:latin typeface="Comfortaa"/>
                <a:ea typeface="Comfortaa"/>
                <a:cs typeface="Comfortaa"/>
                <a:sym typeface="Comfortaa"/>
              </a:rPr>
              <a:t>Insight from user reviews </a:t>
            </a:r>
            <a:endParaRPr sz="3400" dirty="0">
              <a:solidFill>
                <a:srgbClr val="FFFFFF"/>
              </a:solidFill>
              <a:latin typeface="Comfortaa"/>
              <a:ea typeface="Comfortaa"/>
              <a:cs typeface="Comfortaa"/>
              <a:sym typeface="Comfortaa"/>
            </a:endParaRPr>
          </a:p>
        </p:txBody>
      </p:sp>
      <p:sp>
        <p:nvSpPr>
          <p:cNvPr id="56" name="Google Shape;56;p13"/>
          <p:cNvSpPr txBox="1"/>
          <p:nvPr/>
        </p:nvSpPr>
        <p:spPr>
          <a:xfrm>
            <a:off x="499431" y="3232026"/>
            <a:ext cx="3767770" cy="645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dirty="0">
                <a:solidFill>
                  <a:srgbClr val="FFFFFF"/>
                </a:solidFill>
                <a:latin typeface="Comfortaa"/>
                <a:ea typeface="Comfortaa"/>
                <a:cs typeface="Comfortaa"/>
                <a:sym typeface="Comfortaa"/>
              </a:rPr>
              <a:t>student: Dmytro </a:t>
            </a:r>
            <a:r>
              <a:rPr lang="en-US" dirty="0" err="1">
                <a:solidFill>
                  <a:srgbClr val="FFFFFF"/>
                </a:solidFill>
                <a:latin typeface="Comfortaa"/>
                <a:ea typeface="Comfortaa"/>
                <a:cs typeface="Comfortaa"/>
                <a:sym typeface="Comfortaa"/>
              </a:rPr>
              <a:t>Babenko</a:t>
            </a:r>
            <a:endParaRPr lang="en-US" dirty="0">
              <a:solidFill>
                <a:srgbClr val="FFFFFF"/>
              </a:solidFill>
              <a:latin typeface="Comfortaa"/>
              <a:ea typeface="Comfortaa"/>
              <a:cs typeface="Comfortaa"/>
              <a:sym typeface="Comfortaa"/>
            </a:endParaRPr>
          </a:p>
          <a:p>
            <a:pPr marL="0" marR="0" lvl="0" indent="0" algn="l" rtl="0">
              <a:lnSpc>
                <a:spcPct val="100000"/>
              </a:lnSpc>
              <a:spcBef>
                <a:spcPts val="0"/>
              </a:spcBef>
              <a:spcAft>
                <a:spcPts val="0"/>
              </a:spcAft>
              <a:buNone/>
            </a:pPr>
            <a:r>
              <a:rPr lang="en-US" dirty="0">
                <a:solidFill>
                  <a:srgbClr val="FFFFFF"/>
                </a:solidFill>
                <a:latin typeface="Comfortaa"/>
                <a:ea typeface="Comfortaa"/>
                <a:cs typeface="Comfortaa"/>
                <a:sym typeface="Comfortaa"/>
              </a:rPr>
              <a:t>course: Natural Language Processing</a:t>
            </a:r>
          </a:p>
          <a:p>
            <a:pPr marL="0" marR="0" lvl="0" indent="0" algn="l" rtl="0">
              <a:lnSpc>
                <a:spcPct val="100000"/>
              </a:lnSpc>
              <a:spcBef>
                <a:spcPts val="0"/>
              </a:spcBef>
              <a:spcAft>
                <a:spcPts val="0"/>
              </a:spcAft>
              <a:buNone/>
            </a:pPr>
            <a:r>
              <a:rPr lang="en-US" dirty="0">
                <a:solidFill>
                  <a:srgbClr val="FFFFFF"/>
                </a:solidFill>
                <a:latin typeface="Comfortaa"/>
                <a:ea typeface="Comfortaa"/>
                <a:cs typeface="Comfortaa"/>
                <a:sym typeface="Comfortaa"/>
              </a:rPr>
              <a:t>school: Projector </a:t>
            </a:r>
            <a:endParaRPr dirty="0">
              <a:solidFill>
                <a:srgbClr val="FFFFFF"/>
              </a:solidFill>
              <a:latin typeface="Comfortaa"/>
              <a:ea typeface="Comfortaa"/>
              <a:cs typeface="Comfortaa"/>
              <a:sym typeface="Comfortaa"/>
            </a:endParaRPr>
          </a:p>
        </p:txBody>
      </p:sp>
      <p:sp>
        <p:nvSpPr>
          <p:cNvPr id="57" name="Google Shape;57;p13"/>
          <p:cNvSpPr txBox="1"/>
          <p:nvPr/>
        </p:nvSpPr>
        <p:spPr>
          <a:xfrm>
            <a:off x="4012350" y="4575600"/>
            <a:ext cx="1119300" cy="3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FFFFF"/>
                </a:solidFill>
                <a:latin typeface="Comfortaa"/>
                <a:ea typeface="Comfortaa"/>
                <a:cs typeface="Comfortaa"/>
                <a:sym typeface="Comfortaa"/>
              </a:rPr>
              <a:t>Kyiv</a:t>
            </a:r>
            <a:r>
              <a:rPr lang="uk" dirty="0">
                <a:solidFill>
                  <a:srgbClr val="FFFFFF"/>
                </a:solidFill>
                <a:latin typeface="Comfortaa"/>
                <a:ea typeface="Comfortaa"/>
                <a:cs typeface="Comfortaa"/>
                <a:sym typeface="Comfortaa"/>
              </a:rPr>
              <a:t> 2020</a:t>
            </a:r>
            <a:endParaRPr dirty="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20"/>
          <p:cNvSpPr txBox="1"/>
          <p:nvPr/>
        </p:nvSpPr>
        <p:spPr>
          <a:xfrm>
            <a:off x="471450" y="387875"/>
            <a:ext cx="8201100"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rgbClr val="662D91"/>
                </a:solidFill>
                <a:latin typeface="Comfortaa Regular"/>
                <a:ea typeface="Comfortaa Regular"/>
                <a:cs typeface="Comfortaa Regular"/>
                <a:sym typeface="Comfortaa Regular"/>
              </a:rPr>
              <a:t>Classify topic of phrase</a:t>
            </a:r>
            <a:endParaRPr sz="2800" dirty="0">
              <a:solidFill>
                <a:srgbClr val="662D91"/>
              </a:solidFill>
              <a:latin typeface="Comfortaa Regular"/>
              <a:ea typeface="Comfortaa Regular"/>
              <a:cs typeface="Comfortaa Regular"/>
              <a:sym typeface="Comfortaa Regular"/>
            </a:endParaRPr>
          </a:p>
        </p:txBody>
      </p:sp>
      <p:sp>
        <p:nvSpPr>
          <p:cNvPr id="124" name="Google Shape;12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10</a:t>
            </a:fld>
            <a:endParaRPr/>
          </a:p>
        </p:txBody>
      </p:sp>
      <p:sp>
        <p:nvSpPr>
          <p:cNvPr id="2" name="Rectangle 1">
            <a:extLst>
              <a:ext uri="{FF2B5EF4-FFF2-40B4-BE49-F238E27FC236}">
                <a16:creationId xmlns:a16="http://schemas.microsoft.com/office/drawing/2014/main" id="{E8C7480E-A205-B141-8387-AD25A75C322E}"/>
              </a:ext>
            </a:extLst>
          </p:cNvPr>
          <p:cNvSpPr/>
          <p:nvPr/>
        </p:nvSpPr>
        <p:spPr>
          <a:xfrm>
            <a:off x="294455" y="1449829"/>
            <a:ext cx="5338321" cy="2677656"/>
          </a:xfrm>
          <a:prstGeom prst="rect">
            <a:avLst/>
          </a:prstGeom>
        </p:spPr>
        <p:txBody>
          <a:bodyPr wrap="none">
            <a:spAutoFit/>
          </a:bodyPr>
          <a:lstStyle/>
          <a:p>
            <a:pPr marL="285750" indent="-285750">
              <a:lnSpc>
                <a:spcPct val="150000"/>
              </a:lnSpc>
              <a:buFont typeface="Arial" panose="020B0604020202020204" pitchFamily="34" charset="0"/>
              <a:buChar char="•"/>
            </a:pPr>
            <a:r>
              <a:rPr lang="uk-UA" dirty="0">
                <a:solidFill>
                  <a:srgbClr val="662D91"/>
                </a:solidFill>
                <a:latin typeface="Comfortaa Regular"/>
                <a:sym typeface="Comfortaa Regular"/>
              </a:rPr>
              <a:t>дуже зручне розташування</a:t>
            </a:r>
            <a:r>
              <a:rPr lang="en-US" dirty="0">
                <a:solidFill>
                  <a:srgbClr val="662D91"/>
                </a:solidFill>
                <a:latin typeface="Comfortaa Regular"/>
                <a:sym typeface="Comfortaa Regular"/>
              </a:rPr>
              <a:t> - </a:t>
            </a:r>
            <a:r>
              <a:rPr lang="en-US" dirty="0">
                <a:solidFill>
                  <a:srgbClr val="FF0000"/>
                </a:solidFill>
                <a:latin typeface="Comfortaa Regular"/>
                <a:sym typeface="Comfortaa Regular"/>
              </a:rPr>
              <a:t>Location</a:t>
            </a:r>
            <a:r>
              <a:rPr lang="uk-UA" dirty="0">
                <a:solidFill>
                  <a:srgbClr val="662D91"/>
                </a:solidFill>
                <a:latin typeface="Comfortaa Regular"/>
                <a:sym typeface="Comfortaa Regular"/>
              </a:rPr>
              <a:t> </a:t>
            </a:r>
            <a:endParaRPr lang="en-US" dirty="0">
              <a:solidFill>
                <a:srgbClr val="662D91"/>
              </a:solidFill>
              <a:latin typeface="Comfortaa Regular"/>
              <a:sym typeface="Comfortaa Regular"/>
            </a:endParaRPr>
          </a:p>
          <a:p>
            <a:pPr marL="285750" indent="-285750">
              <a:lnSpc>
                <a:spcPct val="150000"/>
              </a:lnSpc>
              <a:buFont typeface="Arial" panose="020B0604020202020204" pitchFamily="34" charset="0"/>
              <a:buChar char="•"/>
            </a:pPr>
            <a:r>
              <a:rPr lang="uk-UA" dirty="0">
                <a:solidFill>
                  <a:srgbClr val="662D91"/>
                </a:solidFill>
                <a:latin typeface="Comfortaa Regular"/>
                <a:sym typeface="Comfortaa Regular"/>
              </a:rPr>
              <a:t>обожнюю старі львівські двори</a:t>
            </a:r>
            <a:r>
              <a:rPr lang="en-US" dirty="0">
                <a:solidFill>
                  <a:srgbClr val="662D91"/>
                </a:solidFill>
                <a:latin typeface="Comfortaa Regular"/>
                <a:sym typeface="Comfortaa Regular"/>
              </a:rPr>
              <a:t> – </a:t>
            </a:r>
            <a:r>
              <a:rPr lang="en-US" dirty="0">
                <a:solidFill>
                  <a:srgbClr val="FF0000"/>
                </a:solidFill>
                <a:latin typeface="Comfortaa Regular"/>
                <a:sym typeface="Comfortaa Regular"/>
              </a:rPr>
              <a:t>Location</a:t>
            </a:r>
          </a:p>
          <a:p>
            <a:pPr marL="285750" indent="-285750">
              <a:lnSpc>
                <a:spcPct val="150000"/>
              </a:lnSpc>
              <a:buFont typeface="Arial" panose="020B0604020202020204" pitchFamily="34" charset="0"/>
              <a:buChar char="•"/>
            </a:pPr>
            <a:r>
              <a:rPr lang="uk-UA" dirty="0">
                <a:solidFill>
                  <a:srgbClr val="662D91"/>
                </a:solidFill>
                <a:latin typeface="Comfortaa Regular"/>
                <a:sym typeface="Comfortaa Regular"/>
              </a:rPr>
              <a:t>чуйний сон</a:t>
            </a:r>
            <a:r>
              <a:rPr lang="en-US" dirty="0">
                <a:solidFill>
                  <a:srgbClr val="662D91"/>
                </a:solidFill>
                <a:latin typeface="Comfortaa Regular"/>
                <a:sym typeface="Comfortaa Regular"/>
              </a:rPr>
              <a:t> – </a:t>
            </a:r>
            <a:r>
              <a:rPr lang="en-US" dirty="0">
                <a:solidFill>
                  <a:srgbClr val="FF0000"/>
                </a:solidFill>
                <a:latin typeface="Comfortaa Regular"/>
                <a:sym typeface="Comfortaa Regular"/>
              </a:rPr>
              <a:t>Sleep</a:t>
            </a:r>
          </a:p>
          <a:p>
            <a:pPr marL="285750" indent="-285750">
              <a:lnSpc>
                <a:spcPct val="150000"/>
              </a:lnSpc>
              <a:buFont typeface="Arial" panose="020B0604020202020204" pitchFamily="34" charset="0"/>
              <a:buChar char="•"/>
            </a:pPr>
            <a:r>
              <a:rPr lang="uk-UA" dirty="0">
                <a:solidFill>
                  <a:srgbClr val="662D91"/>
                </a:solidFill>
                <a:latin typeface="Comfortaa Regular"/>
                <a:sym typeface="Comfortaa Regular"/>
              </a:rPr>
              <a:t>апартаменти відносно не дуже дорогі</a:t>
            </a:r>
            <a:r>
              <a:rPr lang="en-US" dirty="0">
                <a:solidFill>
                  <a:srgbClr val="662D91"/>
                </a:solidFill>
                <a:latin typeface="Comfortaa Regular"/>
                <a:sym typeface="Comfortaa Regular"/>
              </a:rPr>
              <a:t> - </a:t>
            </a:r>
            <a:r>
              <a:rPr lang="en-US" dirty="0">
                <a:solidFill>
                  <a:srgbClr val="FF0000"/>
                </a:solidFill>
                <a:latin typeface="Comfortaa Regular"/>
                <a:sym typeface="Comfortaa Regular"/>
              </a:rPr>
              <a:t>Property</a:t>
            </a:r>
            <a:endParaRPr lang="en-UA" dirty="0">
              <a:solidFill>
                <a:srgbClr val="FF0000"/>
              </a:solidFill>
            </a:endParaRPr>
          </a:p>
          <a:p>
            <a:pPr marL="285750" indent="-285750">
              <a:lnSpc>
                <a:spcPct val="150000"/>
              </a:lnSpc>
              <a:buFont typeface="Arial" panose="020B0604020202020204" pitchFamily="34" charset="0"/>
              <a:buChar char="•"/>
            </a:pPr>
            <a:r>
              <a:rPr lang="uk-UA" dirty="0">
                <a:solidFill>
                  <a:srgbClr val="662D91"/>
                </a:solidFill>
                <a:latin typeface="Comfortaa Regular"/>
                <a:sym typeface="Comfortaa Regular"/>
              </a:rPr>
              <a:t>вентиляція працює </a:t>
            </a:r>
            <a:r>
              <a:rPr lang="en-US" dirty="0">
                <a:solidFill>
                  <a:srgbClr val="662D91"/>
                </a:solidFill>
                <a:latin typeface="Comfortaa Regular"/>
                <a:sym typeface="Comfortaa Regular"/>
              </a:rPr>
              <a:t>– </a:t>
            </a:r>
            <a:r>
              <a:rPr lang="en-US" dirty="0">
                <a:solidFill>
                  <a:srgbClr val="FF0000"/>
                </a:solidFill>
                <a:latin typeface="Comfortaa Regular"/>
                <a:sym typeface="Comfortaa Regular"/>
              </a:rPr>
              <a:t>Bathroom and toilets </a:t>
            </a:r>
            <a:endParaRPr lang="en-UA" dirty="0">
              <a:solidFill>
                <a:srgbClr val="FF0000"/>
              </a:solidFill>
            </a:endParaRPr>
          </a:p>
          <a:p>
            <a:pPr marL="285750" indent="-285750">
              <a:lnSpc>
                <a:spcPct val="150000"/>
              </a:lnSpc>
              <a:buFont typeface="Arial" panose="020B0604020202020204" pitchFamily="34" charset="0"/>
              <a:buChar char="•"/>
            </a:pPr>
            <a:r>
              <a:rPr lang="uk-UA" dirty="0">
                <a:solidFill>
                  <a:srgbClr val="662D91"/>
                </a:solidFill>
                <a:latin typeface="Comfortaa Regular"/>
                <a:sym typeface="Comfortaa Regular"/>
              </a:rPr>
              <a:t>сніданок був скромним</a:t>
            </a:r>
            <a:r>
              <a:rPr lang="en-US" dirty="0">
                <a:solidFill>
                  <a:srgbClr val="662D91"/>
                </a:solidFill>
                <a:latin typeface="Comfortaa Regular"/>
                <a:sym typeface="Comfortaa Regular"/>
              </a:rPr>
              <a:t> – </a:t>
            </a:r>
            <a:r>
              <a:rPr lang="en-US" dirty="0">
                <a:solidFill>
                  <a:srgbClr val="FF0000"/>
                </a:solidFill>
                <a:latin typeface="Comfortaa Regular"/>
                <a:sym typeface="Comfortaa Regular"/>
              </a:rPr>
              <a:t>Breakfast</a:t>
            </a:r>
            <a:r>
              <a:rPr lang="en-US" dirty="0">
                <a:solidFill>
                  <a:srgbClr val="662D91"/>
                </a:solidFill>
                <a:latin typeface="Comfortaa Regular"/>
                <a:sym typeface="Comfortaa Regular"/>
              </a:rPr>
              <a:t> </a:t>
            </a:r>
            <a:endParaRPr lang="en-UA" dirty="0"/>
          </a:p>
          <a:p>
            <a:pPr marL="285750" indent="-285750">
              <a:buFont typeface="Arial" panose="020B0604020202020204" pitchFamily="34" charset="0"/>
              <a:buChar char="•"/>
            </a:pPr>
            <a:endParaRPr lang="en-UA" dirty="0"/>
          </a:p>
          <a:p>
            <a:pPr marL="285750" indent="-285750">
              <a:buFont typeface="Arial" panose="020B0604020202020204" pitchFamily="34" charset="0"/>
              <a:buChar char="•"/>
            </a:pPr>
            <a:endParaRPr lang="en-UA" dirty="0"/>
          </a:p>
          <a:p>
            <a:pPr marL="285750" indent="-285750">
              <a:buFont typeface="Arial" panose="020B0604020202020204" pitchFamily="34" charset="0"/>
              <a:buChar char="•"/>
            </a:pPr>
            <a:endParaRPr lang="en-UA"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20"/>
          <p:cNvSpPr txBox="1"/>
          <p:nvPr/>
        </p:nvSpPr>
        <p:spPr>
          <a:xfrm>
            <a:off x="0" y="207312"/>
            <a:ext cx="9021158"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rgbClr val="662D91"/>
                </a:solidFill>
                <a:latin typeface="Comfortaa Regular"/>
                <a:ea typeface="Comfortaa Regular"/>
                <a:cs typeface="Comfortaa Regular"/>
                <a:sym typeface="Comfortaa Regular"/>
              </a:rPr>
              <a:t>Classify phrase into category</a:t>
            </a:r>
          </a:p>
        </p:txBody>
      </p:sp>
      <p:sp>
        <p:nvSpPr>
          <p:cNvPr id="124" name="Google Shape;12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11</a:t>
            </a:fld>
            <a:endParaRPr/>
          </a:p>
        </p:txBody>
      </p:sp>
      <p:pic>
        <p:nvPicPr>
          <p:cNvPr id="3" name="Picture 2">
            <a:extLst>
              <a:ext uri="{FF2B5EF4-FFF2-40B4-BE49-F238E27FC236}">
                <a16:creationId xmlns:a16="http://schemas.microsoft.com/office/drawing/2014/main" id="{558FAAA2-BFD8-1645-AA32-C0413EBBEACE}"/>
              </a:ext>
            </a:extLst>
          </p:cNvPr>
          <p:cNvPicPr>
            <a:picLocks noChangeAspect="1"/>
          </p:cNvPicPr>
          <p:nvPr/>
        </p:nvPicPr>
        <p:blipFill>
          <a:blip r:embed="rId3"/>
          <a:stretch>
            <a:fillRect/>
          </a:stretch>
        </p:blipFill>
        <p:spPr>
          <a:xfrm>
            <a:off x="596433" y="1183196"/>
            <a:ext cx="3572289" cy="3619169"/>
          </a:xfrm>
          <a:prstGeom prst="rect">
            <a:avLst/>
          </a:prstGeom>
        </p:spPr>
      </p:pic>
      <p:pic>
        <p:nvPicPr>
          <p:cNvPr id="4" name="Picture 3">
            <a:extLst>
              <a:ext uri="{FF2B5EF4-FFF2-40B4-BE49-F238E27FC236}">
                <a16:creationId xmlns:a16="http://schemas.microsoft.com/office/drawing/2014/main" id="{A4BD8E3D-B9B2-E646-9E8E-178C0B270EE6}"/>
              </a:ext>
            </a:extLst>
          </p:cNvPr>
          <p:cNvPicPr>
            <a:picLocks noChangeAspect="1"/>
          </p:cNvPicPr>
          <p:nvPr/>
        </p:nvPicPr>
        <p:blipFill>
          <a:blip r:embed="rId4"/>
          <a:stretch>
            <a:fillRect/>
          </a:stretch>
        </p:blipFill>
        <p:spPr>
          <a:xfrm>
            <a:off x="4432852" y="1071572"/>
            <a:ext cx="3662323" cy="3768338"/>
          </a:xfrm>
          <a:prstGeom prst="rect">
            <a:avLst/>
          </a:prstGeom>
        </p:spPr>
      </p:pic>
    </p:spTree>
    <p:extLst>
      <p:ext uri="{BB962C8B-B14F-4D97-AF65-F5344CB8AC3E}">
        <p14:creationId xmlns:p14="http://schemas.microsoft.com/office/powerpoint/2010/main" val="1635548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20"/>
          <p:cNvSpPr txBox="1"/>
          <p:nvPr/>
        </p:nvSpPr>
        <p:spPr>
          <a:xfrm>
            <a:off x="271358" y="184675"/>
            <a:ext cx="8201100" cy="740100"/>
          </a:xfrm>
          <a:prstGeom prst="rect">
            <a:avLst/>
          </a:prstGeom>
          <a:noFill/>
          <a:ln>
            <a:noFill/>
          </a:ln>
        </p:spPr>
        <p:txBody>
          <a:bodyPr spcFirstLastPara="1" wrap="square" lIns="91425" tIns="91425" rIns="91425" bIns="91425" anchor="t" anchorCtr="0">
            <a:noAutofit/>
          </a:bodyPr>
          <a:lstStyle/>
          <a:p>
            <a:pPr lvl="0" algn="ctr"/>
            <a:r>
              <a:rPr lang="en-US" sz="2800" dirty="0">
                <a:solidFill>
                  <a:srgbClr val="662D91"/>
                </a:solidFill>
                <a:latin typeface="Comfortaa Regular"/>
                <a:ea typeface="Comfortaa Regular"/>
                <a:cs typeface="Comfortaa Regular"/>
                <a:sym typeface="Comfortaa Regular"/>
              </a:rPr>
              <a:t>Classify phrase into category</a:t>
            </a:r>
          </a:p>
          <a:p>
            <a:pPr marL="0" lvl="0" indent="0" algn="ctr" rtl="0">
              <a:spcBef>
                <a:spcPts val="0"/>
              </a:spcBef>
              <a:spcAft>
                <a:spcPts val="0"/>
              </a:spcAft>
              <a:buNone/>
            </a:pPr>
            <a:r>
              <a:rPr lang="en-US" sz="2800" dirty="0">
                <a:solidFill>
                  <a:srgbClr val="662D91"/>
                </a:solidFill>
                <a:latin typeface="Comfortaa Regular"/>
                <a:ea typeface="Comfortaa Regular"/>
                <a:cs typeface="Comfortaa Regular"/>
                <a:sym typeface="Comfortaa Regular"/>
              </a:rPr>
              <a:t> generate dataset semi-automatically</a:t>
            </a:r>
          </a:p>
        </p:txBody>
      </p:sp>
      <p:sp>
        <p:nvSpPr>
          <p:cNvPr id="124" name="Google Shape;12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12</a:t>
            </a:fld>
            <a:endParaRPr/>
          </a:p>
        </p:txBody>
      </p:sp>
      <p:sp>
        <p:nvSpPr>
          <p:cNvPr id="9" name="Google Shape;65;p14">
            <a:extLst>
              <a:ext uri="{FF2B5EF4-FFF2-40B4-BE49-F238E27FC236}">
                <a16:creationId xmlns:a16="http://schemas.microsoft.com/office/drawing/2014/main" id="{D83F77CA-5C32-ED47-A3FE-285AF4C7F101}"/>
              </a:ext>
            </a:extLst>
          </p:cNvPr>
          <p:cNvSpPr txBox="1"/>
          <p:nvPr/>
        </p:nvSpPr>
        <p:spPr>
          <a:xfrm>
            <a:off x="429294" y="1630779"/>
            <a:ext cx="8839497" cy="2326434"/>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Create dictionaries like topic : { noun : </a:t>
            </a:r>
            <a:r>
              <a:rPr lang="en-US" sz="1800" b="1" dirty="0" err="1">
                <a:solidFill>
                  <a:srgbClr val="662D91"/>
                </a:solidFill>
                <a:latin typeface="Comfortaa"/>
                <a:ea typeface="Comfortaa"/>
                <a:cs typeface="Comfortaa"/>
                <a:sym typeface="Comfortaa"/>
              </a:rPr>
              <a:t>num_occurs</a:t>
            </a:r>
            <a:r>
              <a:rPr lang="en-US" sz="1800" b="1" dirty="0">
                <a:solidFill>
                  <a:srgbClr val="662D91"/>
                </a:solidFill>
                <a:latin typeface="Comfortaa"/>
                <a:ea typeface="Comfortaa"/>
                <a:cs typeface="Comfortaa"/>
                <a:sym typeface="Comfortaa"/>
              </a:rPr>
              <a:t>}</a:t>
            </a:r>
          </a:p>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Filter intersection and noise nouns </a:t>
            </a:r>
          </a:p>
          <a:p>
            <a:pPr marL="114300" lvl="0" algn="l" rtl="0">
              <a:lnSpc>
                <a:spcPct val="150000"/>
              </a:lnSpc>
              <a:spcBef>
                <a:spcPts val="0"/>
              </a:spcBef>
              <a:spcAft>
                <a:spcPts val="0"/>
              </a:spcAft>
              <a:buClr>
                <a:srgbClr val="662D91"/>
              </a:buClr>
              <a:buSzPts val="1800"/>
            </a:pPr>
            <a:r>
              <a:rPr lang="en-US" sz="1800" b="1" dirty="0">
                <a:solidFill>
                  <a:srgbClr val="662D91"/>
                </a:solidFill>
                <a:latin typeface="Comfortaa"/>
                <a:ea typeface="Comfortaa"/>
                <a:cs typeface="Comfortaa"/>
                <a:sym typeface="Comfortaa"/>
              </a:rPr>
              <a:t>3.  Manually check if topic contains suitable nouns</a:t>
            </a:r>
          </a:p>
          <a:p>
            <a:pPr marL="114300" lvl="0" algn="l" rtl="0">
              <a:lnSpc>
                <a:spcPct val="150000"/>
              </a:lnSpc>
              <a:spcBef>
                <a:spcPts val="0"/>
              </a:spcBef>
              <a:spcAft>
                <a:spcPts val="0"/>
              </a:spcAft>
              <a:buClr>
                <a:srgbClr val="662D91"/>
              </a:buClr>
              <a:buSzPts val="1800"/>
            </a:pPr>
            <a:r>
              <a:rPr lang="en-US" sz="1800" b="1" dirty="0">
                <a:solidFill>
                  <a:srgbClr val="662D91"/>
                </a:solidFill>
                <a:latin typeface="Comfortaa"/>
                <a:ea typeface="Comfortaa"/>
                <a:cs typeface="Comfortaa"/>
                <a:sym typeface="Comfortaa"/>
              </a:rPr>
              <a:t>4.  Automatically create dataset like </a:t>
            </a:r>
            <a:r>
              <a:rPr lang="en-US" sz="1800" b="1" i="1" dirty="0">
                <a:solidFill>
                  <a:srgbClr val="662D91"/>
                </a:solidFill>
                <a:latin typeface="Comfortaa"/>
                <a:ea typeface="Comfortaa"/>
                <a:cs typeface="Comfortaa"/>
                <a:sym typeface="Comfortaa"/>
              </a:rPr>
              <a:t>phrase – topic. </a:t>
            </a:r>
            <a:endParaRPr lang="en-US" sz="1800" b="1" dirty="0">
              <a:solidFill>
                <a:srgbClr val="662D91"/>
              </a:solidFill>
              <a:latin typeface="Comfortaa"/>
              <a:ea typeface="Comfortaa"/>
              <a:cs typeface="Comfortaa"/>
              <a:sym typeface="Comfortaa"/>
            </a:endParaRPr>
          </a:p>
        </p:txBody>
      </p:sp>
      <p:pic>
        <p:nvPicPr>
          <p:cNvPr id="6" name="Picture 5">
            <a:extLst>
              <a:ext uri="{FF2B5EF4-FFF2-40B4-BE49-F238E27FC236}">
                <a16:creationId xmlns:a16="http://schemas.microsoft.com/office/drawing/2014/main" id="{CC9E517B-A05E-224E-9C23-E8F1A7005CE0}"/>
              </a:ext>
            </a:extLst>
          </p:cNvPr>
          <p:cNvPicPr>
            <a:picLocks noChangeAspect="1"/>
          </p:cNvPicPr>
          <p:nvPr/>
        </p:nvPicPr>
        <p:blipFill>
          <a:blip r:embed="rId3"/>
          <a:stretch>
            <a:fillRect/>
          </a:stretch>
        </p:blipFill>
        <p:spPr>
          <a:xfrm>
            <a:off x="7145867" y="1186287"/>
            <a:ext cx="1735665" cy="3656589"/>
          </a:xfrm>
          <a:prstGeom prst="rect">
            <a:avLst/>
          </a:prstGeom>
        </p:spPr>
      </p:pic>
    </p:spTree>
    <p:extLst>
      <p:ext uri="{BB962C8B-B14F-4D97-AF65-F5344CB8AC3E}">
        <p14:creationId xmlns:p14="http://schemas.microsoft.com/office/powerpoint/2010/main" val="2289202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20"/>
          <p:cNvSpPr txBox="1"/>
          <p:nvPr/>
        </p:nvSpPr>
        <p:spPr>
          <a:xfrm>
            <a:off x="271358" y="184675"/>
            <a:ext cx="8201100"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rgbClr val="662D91"/>
                </a:solidFill>
                <a:latin typeface="Comfortaa Regular"/>
                <a:ea typeface="Comfortaa Regular"/>
                <a:cs typeface="Comfortaa Regular"/>
                <a:sym typeface="Comfortaa Regular"/>
              </a:rPr>
              <a:t>Classify phrases into categories </a:t>
            </a:r>
          </a:p>
        </p:txBody>
      </p:sp>
      <p:sp>
        <p:nvSpPr>
          <p:cNvPr id="124" name="Google Shape;12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13</a:t>
            </a:fld>
            <a:endParaRPr/>
          </a:p>
        </p:txBody>
      </p:sp>
      <p:sp>
        <p:nvSpPr>
          <p:cNvPr id="12" name="Google Shape;65;p14">
            <a:extLst>
              <a:ext uri="{FF2B5EF4-FFF2-40B4-BE49-F238E27FC236}">
                <a16:creationId xmlns:a16="http://schemas.microsoft.com/office/drawing/2014/main" id="{DBD88E5F-A1E2-964D-9BDE-990EC7475379}"/>
              </a:ext>
            </a:extLst>
          </p:cNvPr>
          <p:cNvSpPr txBox="1"/>
          <p:nvPr/>
        </p:nvSpPr>
        <p:spPr>
          <a:xfrm>
            <a:off x="169332" y="1336961"/>
            <a:ext cx="8851826" cy="2326434"/>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Continue training </a:t>
            </a:r>
            <a:r>
              <a:rPr lang="en-US" sz="1800" b="1" i="1" dirty="0" err="1">
                <a:solidFill>
                  <a:srgbClr val="662D91"/>
                </a:solidFill>
                <a:latin typeface="Comfortaa"/>
                <a:ea typeface="Comfortaa"/>
                <a:cs typeface="Comfortaa"/>
                <a:sym typeface="Comfortaa"/>
              </a:rPr>
              <a:t>fastText</a:t>
            </a:r>
            <a:r>
              <a:rPr lang="en-US" sz="1800" b="1" i="1" dirty="0">
                <a:solidFill>
                  <a:srgbClr val="662D91"/>
                </a:solidFill>
                <a:latin typeface="Comfortaa"/>
                <a:ea typeface="Comfortaa"/>
                <a:cs typeface="Comfortaa"/>
                <a:sym typeface="Comfortaa"/>
              </a:rPr>
              <a:t> word embedding </a:t>
            </a:r>
            <a:r>
              <a:rPr lang="en-US" sz="1800" b="1" dirty="0">
                <a:solidFill>
                  <a:srgbClr val="662D91"/>
                </a:solidFill>
                <a:latin typeface="Comfortaa"/>
                <a:ea typeface="Comfortaa"/>
                <a:cs typeface="Comfortaa"/>
                <a:sym typeface="Comfortaa"/>
              </a:rPr>
              <a:t>on existing data</a:t>
            </a:r>
          </a:p>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Vectorize phrase (only noun) via pre-trained </a:t>
            </a:r>
            <a:r>
              <a:rPr lang="en-US" sz="1800" b="1" i="1" dirty="0" err="1">
                <a:solidFill>
                  <a:srgbClr val="662D91"/>
                </a:solidFill>
                <a:latin typeface="Comfortaa"/>
                <a:ea typeface="Comfortaa"/>
                <a:cs typeface="Comfortaa"/>
                <a:sym typeface="Comfortaa"/>
              </a:rPr>
              <a:t>fastText</a:t>
            </a:r>
            <a:endParaRPr lang="en-US" sz="1800" b="1" i="1" dirty="0">
              <a:solidFill>
                <a:srgbClr val="662D91"/>
              </a:solidFill>
              <a:latin typeface="Comfortaa"/>
              <a:ea typeface="Comfortaa"/>
              <a:cs typeface="Comfortaa"/>
              <a:sym typeface="Comfortaa"/>
            </a:endParaRPr>
          </a:p>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Train K-Nearest-Neighbors classifier using cosine similarity distance</a:t>
            </a:r>
          </a:p>
        </p:txBody>
      </p:sp>
    </p:spTree>
    <p:extLst>
      <p:ext uri="{BB962C8B-B14F-4D97-AF65-F5344CB8AC3E}">
        <p14:creationId xmlns:p14="http://schemas.microsoft.com/office/powerpoint/2010/main" val="35859890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20"/>
          <p:cNvSpPr txBox="1"/>
          <p:nvPr/>
        </p:nvSpPr>
        <p:spPr>
          <a:xfrm>
            <a:off x="271358" y="184675"/>
            <a:ext cx="8201100"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rgbClr val="662D91"/>
                </a:solidFill>
                <a:latin typeface="Comfortaa Regular"/>
                <a:ea typeface="Comfortaa Regular"/>
                <a:cs typeface="Comfortaa Regular"/>
                <a:sym typeface="Comfortaa Regular"/>
              </a:rPr>
              <a:t>Classify categories into sentiments </a:t>
            </a:r>
          </a:p>
        </p:txBody>
      </p:sp>
      <p:sp>
        <p:nvSpPr>
          <p:cNvPr id="124" name="Google Shape;12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14</a:t>
            </a:fld>
            <a:endParaRPr/>
          </a:p>
        </p:txBody>
      </p:sp>
      <p:sp>
        <p:nvSpPr>
          <p:cNvPr id="12" name="Google Shape;65;p14">
            <a:extLst>
              <a:ext uri="{FF2B5EF4-FFF2-40B4-BE49-F238E27FC236}">
                <a16:creationId xmlns:a16="http://schemas.microsoft.com/office/drawing/2014/main" id="{DBD88E5F-A1E2-964D-9BDE-990EC7475379}"/>
              </a:ext>
            </a:extLst>
          </p:cNvPr>
          <p:cNvSpPr txBox="1"/>
          <p:nvPr/>
        </p:nvSpPr>
        <p:spPr>
          <a:xfrm>
            <a:off x="169332" y="1235361"/>
            <a:ext cx="8851826" cy="2326434"/>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Create dataset to classify sentiment of phrase (semi-automatically)</a:t>
            </a:r>
          </a:p>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Train sentiment classifier on recently generated dataset </a:t>
            </a:r>
          </a:p>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Detect sentiment of each phrase in category </a:t>
            </a:r>
          </a:p>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Determine general sentiment of full category</a:t>
            </a:r>
          </a:p>
        </p:txBody>
      </p:sp>
    </p:spTree>
    <p:extLst>
      <p:ext uri="{BB962C8B-B14F-4D97-AF65-F5344CB8AC3E}">
        <p14:creationId xmlns:p14="http://schemas.microsoft.com/office/powerpoint/2010/main" val="3773321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20"/>
          <p:cNvSpPr txBox="1"/>
          <p:nvPr/>
        </p:nvSpPr>
        <p:spPr>
          <a:xfrm>
            <a:off x="271358" y="86683"/>
            <a:ext cx="8201100"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rgbClr val="662D91"/>
                </a:solidFill>
                <a:latin typeface="Comfortaa Regular"/>
                <a:ea typeface="Comfortaa Regular"/>
                <a:cs typeface="Comfortaa Regular"/>
                <a:sym typeface="Comfortaa Regular"/>
              </a:rPr>
              <a:t>Crete dataset for sentiment classifier </a:t>
            </a:r>
          </a:p>
        </p:txBody>
      </p:sp>
      <p:sp>
        <p:nvSpPr>
          <p:cNvPr id="124" name="Google Shape;12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15</a:t>
            </a:fld>
            <a:endParaRPr/>
          </a:p>
        </p:txBody>
      </p:sp>
      <p:pic>
        <p:nvPicPr>
          <p:cNvPr id="3" name="Picture 2" descr="A screenshot of a cell phone&#10;&#10;Description automatically generated">
            <a:extLst>
              <a:ext uri="{FF2B5EF4-FFF2-40B4-BE49-F238E27FC236}">
                <a16:creationId xmlns:a16="http://schemas.microsoft.com/office/drawing/2014/main" id="{F9527955-35C0-8A48-9BA2-D5B5A2BF59F1}"/>
              </a:ext>
            </a:extLst>
          </p:cNvPr>
          <p:cNvPicPr>
            <a:picLocks noChangeAspect="1"/>
          </p:cNvPicPr>
          <p:nvPr/>
        </p:nvPicPr>
        <p:blipFill>
          <a:blip r:embed="rId3"/>
          <a:stretch>
            <a:fillRect/>
          </a:stretch>
        </p:blipFill>
        <p:spPr>
          <a:xfrm>
            <a:off x="271358" y="678925"/>
            <a:ext cx="2073917" cy="4279900"/>
          </a:xfrm>
          <a:prstGeom prst="rect">
            <a:avLst/>
          </a:prstGeom>
        </p:spPr>
      </p:pic>
      <p:pic>
        <p:nvPicPr>
          <p:cNvPr id="6" name="Picture 5">
            <a:extLst>
              <a:ext uri="{FF2B5EF4-FFF2-40B4-BE49-F238E27FC236}">
                <a16:creationId xmlns:a16="http://schemas.microsoft.com/office/drawing/2014/main" id="{E164359E-EC97-994A-97F1-AA6B809A9445}"/>
              </a:ext>
            </a:extLst>
          </p:cNvPr>
          <p:cNvPicPr>
            <a:picLocks noChangeAspect="1"/>
          </p:cNvPicPr>
          <p:nvPr/>
        </p:nvPicPr>
        <p:blipFill>
          <a:blip r:embed="rId4"/>
          <a:stretch>
            <a:fillRect/>
          </a:stretch>
        </p:blipFill>
        <p:spPr>
          <a:xfrm>
            <a:off x="5537200" y="847267"/>
            <a:ext cx="2247900" cy="1346200"/>
          </a:xfrm>
          <a:prstGeom prst="rect">
            <a:avLst/>
          </a:prstGeom>
        </p:spPr>
      </p:pic>
      <p:pic>
        <p:nvPicPr>
          <p:cNvPr id="8" name="Picture 7">
            <a:extLst>
              <a:ext uri="{FF2B5EF4-FFF2-40B4-BE49-F238E27FC236}">
                <a16:creationId xmlns:a16="http://schemas.microsoft.com/office/drawing/2014/main" id="{6188C904-9E51-634E-9674-2090D3E60711}"/>
              </a:ext>
            </a:extLst>
          </p:cNvPr>
          <p:cNvPicPr>
            <a:picLocks noChangeAspect="1"/>
          </p:cNvPicPr>
          <p:nvPr/>
        </p:nvPicPr>
        <p:blipFill>
          <a:blip r:embed="rId5"/>
          <a:stretch>
            <a:fillRect/>
          </a:stretch>
        </p:blipFill>
        <p:spPr>
          <a:xfrm>
            <a:off x="2658534" y="911604"/>
            <a:ext cx="2362200" cy="1320800"/>
          </a:xfrm>
          <a:prstGeom prst="rect">
            <a:avLst/>
          </a:prstGeom>
        </p:spPr>
      </p:pic>
      <p:pic>
        <p:nvPicPr>
          <p:cNvPr id="9" name="Picture 8">
            <a:extLst>
              <a:ext uri="{FF2B5EF4-FFF2-40B4-BE49-F238E27FC236}">
                <a16:creationId xmlns:a16="http://schemas.microsoft.com/office/drawing/2014/main" id="{CA96545F-5E76-F840-8C81-0A3BE45DE74E}"/>
              </a:ext>
            </a:extLst>
          </p:cNvPr>
          <p:cNvPicPr>
            <a:picLocks noChangeAspect="1"/>
          </p:cNvPicPr>
          <p:nvPr/>
        </p:nvPicPr>
        <p:blipFill>
          <a:blip r:embed="rId6"/>
          <a:stretch>
            <a:fillRect/>
          </a:stretch>
        </p:blipFill>
        <p:spPr>
          <a:xfrm>
            <a:off x="2741084" y="2990270"/>
            <a:ext cx="2197100" cy="1371600"/>
          </a:xfrm>
          <a:prstGeom prst="rect">
            <a:avLst/>
          </a:prstGeom>
        </p:spPr>
      </p:pic>
      <p:pic>
        <p:nvPicPr>
          <p:cNvPr id="10" name="Picture 9">
            <a:extLst>
              <a:ext uri="{FF2B5EF4-FFF2-40B4-BE49-F238E27FC236}">
                <a16:creationId xmlns:a16="http://schemas.microsoft.com/office/drawing/2014/main" id="{FAC352BB-1408-C34C-9168-60FF4402C72A}"/>
              </a:ext>
            </a:extLst>
          </p:cNvPr>
          <p:cNvPicPr>
            <a:picLocks noChangeAspect="1"/>
          </p:cNvPicPr>
          <p:nvPr/>
        </p:nvPicPr>
        <p:blipFill>
          <a:blip r:embed="rId7"/>
          <a:stretch>
            <a:fillRect/>
          </a:stretch>
        </p:blipFill>
        <p:spPr>
          <a:xfrm>
            <a:off x="5537200" y="3009320"/>
            <a:ext cx="2260600" cy="1333500"/>
          </a:xfrm>
          <a:prstGeom prst="rect">
            <a:avLst/>
          </a:prstGeom>
        </p:spPr>
      </p:pic>
    </p:spTree>
    <p:extLst>
      <p:ext uri="{BB962C8B-B14F-4D97-AF65-F5344CB8AC3E}">
        <p14:creationId xmlns:p14="http://schemas.microsoft.com/office/powerpoint/2010/main" val="2919222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20"/>
          <p:cNvSpPr txBox="1"/>
          <p:nvPr/>
        </p:nvSpPr>
        <p:spPr>
          <a:xfrm>
            <a:off x="271358" y="86683"/>
            <a:ext cx="8201100" cy="740100"/>
          </a:xfrm>
          <a:prstGeom prst="rect">
            <a:avLst/>
          </a:prstGeom>
          <a:noFill/>
          <a:ln>
            <a:noFill/>
          </a:ln>
        </p:spPr>
        <p:txBody>
          <a:bodyPr spcFirstLastPara="1" wrap="square" lIns="91425" tIns="91425" rIns="91425" bIns="91425" anchor="t" anchorCtr="0">
            <a:noAutofit/>
          </a:bodyPr>
          <a:lstStyle/>
          <a:p>
            <a:pPr lvl="0" algn="ctr"/>
            <a:r>
              <a:rPr lang="en-US" sz="2800" dirty="0">
                <a:solidFill>
                  <a:srgbClr val="662D91"/>
                </a:solidFill>
                <a:latin typeface="Comfortaa Regular"/>
                <a:ea typeface="Comfortaa Regular"/>
                <a:cs typeface="Comfortaa Regular"/>
                <a:sym typeface="Comfortaa Regular"/>
              </a:rPr>
              <a:t>Classify categories into sentiments </a:t>
            </a:r>
          </a:p>
        </p:txBody>
      </p:sp>
      <p:sp>
        <p:nvSpPr>
          <p:cNvPr id="124" name="Google Shape;12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16</a:t>
            </a:fld>
            <a:endParaRPr/>
          </a:p>
        </p:txBody>
      </p:sp>
      <p:pic>
        <p:nvPicPr>
          <p:cNvPr id="2" name="Picture 1">
            <a:extLst>
              <a:ext uri="{FF2B5EF4-FFF2-40B4-BE49-F238E27FC236}">
                <a16:creationId xmlns:a16="http://schemas.microsoft.com/office/drawing/2014/main" id="{2EC3C187-4842-8C48-9E15-DF6C6E59D49F}"/>
              </a:ext>
            </a:extLst>
          </p:cNvPr>
          <p:cNvPicPr>
            <a:picLocks noChangeAspect="1"/>
          </p:cNvPicPr>
          <p:nvPr/>
        </p:nvPicPr>
        <p:blipFill>
          <a:blip r:embed="rId3"/>
          <a:stretch>
            <a:fillRect/>
          </a:stretch>
        </p:blipFill>
        <p:spPr>
          <a:xfrm>
            <a:off x="444500" y="1542732"/>
            <a:ext cx="4127500" cy="1549400"/>
          </a:xfrm>
          <a:prstGeom prst="rect">
            <a:avLst/>
          </a:prstGeom>
        </p:spPr>
      </p:pic>
      <p:sp>
        <p:nvSpPr>
          <p:cNvPr id="7" name="Rectangle 6">
            <a:extLst>
              <a:ext uri="{FF2B5EF4-FFF2-40B4-BE49-F238E27FC236}">
                <a16:creationId xmlns:a16="http://schemas.microsoft.com/office/drawing/2014/main" id="{D3CE2689-00AC-1C4B-8DFB-AFF16144E162}"/>
              </a:ext>
            </a:extLst>
          </p:cNvPr>
          <p:cNvSpPr/>
          <p:nvPr/>
        </p:nvSpPr>
        <p:spPr>
          <a:xfrm>
            <a:off x="339091" y="1030869"/>
            <a:ext cx="5301451" cy="307777"/>
          </a:xfrm>
          <a:prstGeom prst="rect">
            <a:avLst/>
          </a:prstGeom>
        </p:spPr>
        <p:txBody>
          <a:bodyPr wrap="none">
            <a:spAutoFit/>
          </a:bodyPr>
          <a:lstStyle/>
          <a:p>
            <a:r>
              <a:rPr lang="en-US" b="1" dirty="0">
                <a:solidFill>
                  <a:srgbClr val="662D91"/>
                </a:solidFill>
                <a:latin typeface="Comfortaa"/>
                <a:ea typeface="Comfortaa"/>
                <a:cs typeface="Comfortaa"/>
                <a:sym typeface="Comfortaa"/>
              </a:rPr>
              <a:t>1. Train LSTM for classification phrase into sentiments</a:t>
            </a:r>
            <a:endParaRPr lang="en-UA" dirty="0"/>
          </a:p>
        </p:txBody>
      </p:sp>
      <p:sp>
        <p:nvSpPr>
          <p:cNvPr id="11" name="Rectangle 10">
            <a:extLst>
              <a:ext uri="{FF2B5EF4-FFF2-40B4-BE49-F238E27FC236}">
                <a16:creationId xmlns:a16="http://schemas.microsoft.com/office/drawing/2014/main" id="{9AFDA892-0A2B-364C-86C0-65BC81F0B552}"/>
              </a:ext>
            </a:extLst>
          </p:cNvPr>
          <p:cNvSpPr/>
          <p:nvPr/>
        </p:nvSpPr>
        <p:spPr>
          <a:xfrm>
            <a:off x="271358" y="3391948"/>
            <a:ext cx="4907113" cy="307777"/>
          </a:xfrm>
          <a:prstGeom prst="rect">
            <a:avLst/>
          </a:prstGeom>
        </p:spPr>
        <p:txBody>
          <a:bodyPr wrap="none">
            <a:spAutoFit/>
          </a:bodyPr>
          <a:lstStyle/>
          <a:p>
            <a:r>
              <a:rPr lang="en-US" b="1" dirty="0">
                <a:solidFill>
                  <a:srgbClr val="662D91"/>
                </a:solidFill>
                <a:latin typeface="Comfortaa"/>
                <a:ea typeface="Comfortaa"/>
                <a:cs typeface="Comfortaa"/>
                <a:sym typeface="Comfortaa"/>
              </a:rPr>
              <a:t>2. Determine general sentiment  for each category</a:t>
            </a:r>
            <a:endParaRPr lang="en-UA" dirty="0"/>
          </a:p>
        </p:txBody>
      </p:sp>
      <p:sp>
        <p:nvSpPr>
          <p:cNvPr id="14" name="Rectangle 13">
            <a:extLst>
              <a:ext uri="{FF2B5EF4-FFF2-40B4-BE49-F238E27FC236}">
                <a16:creationId xmlns:a16="http://schemas.microsoft.com/office/drawing/2014/main" id="{78DA6940-0CCC-C442-98CB-C41B7B8BD77D}"/>
              </a:ext>
            </a:extLst>
          </p:cNvPr>
          <p:cNvSpPr/>
          <p:nvPr/>
        </p:nvSpPr>
        <p:spPr>
          <a:xfrm>
            <a:off x="338667" y="3821444"/>
            <a:ext cx="2020105" cy="738664"/>
          </a:xfrm>
          <a:prstGeom prst="rect">
            <a:avLst/>
          </a:prstGeom>
        </p:spPr>
        <p:txBody>
          <a:bodyPr wrap="none">
            <a:spAutoFit/>
          </a:bodyPr>
          <a:lstStyle/>
          <a:p>
            <a:pPr marL="285750" indent="-285750">
              <a:buFont typeface="Arial" panose="020B0604020202020204" pitchFamily="34" charset="0"/>
              <a:buChar char="•"/>
            </a:pPr>
            <a:r>
              <a:rPr lang="en-US" b="1" dirty="0">
                <a:solidFill>
                  <a:srgbClr val="00B050"/>
                </a:solidFill>
                <a:latin typeface="Comfortaa"/>
                <a:ea typeface="Comfortaa"/>
                <a:cs typeface="Comfortaa"/>
                <a:sym typeface="Comfortaa"/>
              </a:rPr>
              <a:t>Service</a:t>
            </a:r>
          </a:p>
          <a:p>
            <a:pPr marL="285750" indent="-285750">
              <a:buFont typeface="Arial" panose="020B0604020202020204" pitchFamily="34" charset="0"/>
              <a:buChar char="•"/>
            </a:pPr>
            <a:r>
              <a:rPr lang="en-US" b="1" dirty="0">
                <a:solidFill>
                  <a:srgbClr val="00B050"/>
                </a:solidFill>
                <a:latin typeface="Comfortaa"/>
                <a:ea typeface="Comfortaa"/>
                <a:cs typeface="Comfortaa"/>
                <a:sym typeface="Comfortaa"/>
              </a:rPr>
              <a:t>Room amenities </a:t>
            </a:r>
          </a:p>
          <a:p>
            <a:pPr marL="285750" indent="-285750">
              <a:buFont typeface="Arial" panose="020B0604020202020204" pitchFamily="34" charset="0"/>
              <a:buChar char="•"/>
            </a:pPr>
            <a:r>
              <a:rPr lang="en-US" b="1" dirty="0">
                <a:solidFill>
                  <a:srgbClr val="00B050"/>
                </a:solidFill>
                <a:latin typeface="Comfortaa"/>
                <a:ea typeface="Comfortaa"/>
                <a:cs typeface="Comfortaa"/>
                <a:sym typeface="Comfortaa"/>
              </a:rPr>
              <a:t>Parking</a:t>
            </a:r>
          </a:p>
        </p:txBody>
      </p:sp>
      <p:sp>
        <p:nvSpPr>
          <p:cNvPr id="18" name="Rectangle 17">
            <a:extLst>
              <a:ext uri="{FF2B5EF4-FFF2-40B4-BE49-F238E27FC236}">
                <a16:creationId xmlns:a16="http://schemas.microsoft.com/office/drawing/2014/main" id="{14D6858D-3A37-7E43-8535-85177E104B75}"/>
              </a:ext>
            </a:extLst>
          </p:cNvPr>
          <p:cNvSpPr/>
          <p:nvPr/>
        </p:nvSpPr>
        <p:spPr>
          <a:xfrm>
            <a:off x="2624667" y="3821444"/>
            <a:ext cx="1729961" cy="738664"/>
          </a:xfrm>
          <a:prstGeom prst="rect">
            <a:avLst/>
          </a:prstGeom>
        </p:spPr>
        <p:txBody>
          <a:bodyPr wrap="none">
            <a:spAutoFit/>
          </a:bodyPr>
          <a:lstStyle/>
          <a:p>
            <a:pPr marL="285750" indent="-285750">
              <a:buFont typeface="Arial" panose="020B0604020202020204" pitchFamily="34" charset="0"/>
              <a:buChar char="•"/>
            </a:pPr>
            <a:r>
              <a:rPr lang="en-US" b="1" dirty="0">
                <a:solidFill>
                  <a:srgbClr val="0070C0"/>
                </a:solidFill>
                <a:latin typeface="Comfortaa"/>
                <a:ea typeface="Comfortaa"/>
                <a:cs typeface="Comfortaa"/>
                <a:sym typeface="Comfortaa"/>
              </a:rPr>
              <a:t>Property</a:t>
            </a:r>
          </a:p>
          <a:p>
            <a:pPr marL="285750" indent="-285750">
              <a:buFont typeface="Arial" panose="020B0604020202020204" pitchFamily="34" charset="0"/>
              <a:buChar char="•"/>
            </a:pPr>
            <a:r>
              <a:rPr lang="en-US" b="1" dirty="0">
                <a:solidFill>
                  <a:srgbClr val="0070C0"/>
                </a:solidFill>
                <a:latin typeface="Comfortaa"/>
                <a:ea typeface="Comfortaa"/>
                <a:cs typeface="Comfortaa"/>
                <a:sym typeface="Comfortaa"/>
              </a:rPr>
              <a:t>Wi-Fi</a:t>
            </a:r>
          </a:p>
          <a:p>
            <a:pPr marL="285750" indent="-285750">
              <a:buFont typeface="Arial" panose="020B0604020202020204" pitchFamily="34" charset="0"/>
              <a:buChar char="•"/>
            </a:pPr>
            <a:r>
              <a:rPr lang="en-US" b="1" dirty="0">
                <a:solidFill>
                  <a:srgbClr val="0070C0"/>
                </a:solidFill>
                <a:latin typeface="Comfortaa"/>
                <a:ea typeface="Comfortaa"/>
                <a:cs typeface="Comfortaa"/>
                <a:sym typeface="Comfortaa"/>
              </a:rPr>
              <a:t>Public transit</a:t>
            </a:r>
          </a:p>
        </p:txBody>
      </p:sp>
      <p:sp>
        <p:nvSpPr>
          <p:cNvPr id="19" name="Rectangle 18">
            <a:extLst>
              <a:ext uri="{FF2B5EF4-FFF2-40B4-BE49-F238E27FC236}">
                <a16:creationId xmlns:a16="http://schemas.microsoft.com/office/drawing/2014/main" id="{75640701-A67F-A446-BEDB-0ACCB35351C8}"/>
              </a:ext>
            </a:extLst>
          </p:cNvPr>
          <p:cNvSpPr/>
          <p:nvPr/>
        </p:nvSpPr>
        <p:spPr>
          <a:xfrm>
            <a:off x="4789374" y="3833529"/>
            <a:ext cx="1374094" cy="738664"/>
          </a:xfrm>
          <a:prstGeom prst="rect">
            <a:avLst/>
          </a:prstGeom>
        </p:spPr>
        <p:txBody>
          <a:bodyPr wrap="none">
            <a:spAutoFit/>
          </a:bodyPr>
          <a:lstStyle/>
          <a:p>
            <a:pPr marL="285750" indent="-285750">
              <a:buFont typeface="Arial" panose="020B0604020202020204" pitchFamily="34" charset="0"/>
              <a:buChar char="•"/>
            </a:pPr>
            <a:r>
              <a:rPr lang="en-US" b="1" dirty="0">
                <a:solidFill>
                  <a:srgbClr val="FF0000"/>
                </a:solidFill>
                <a:latin typeface="Comfortaa"/>
                <a:ea typeface="Comfortaa"/>
                <a:cs typeface="Comfortaa"/>
                <a:sym typeface="Comfortaa"/>
              </a:rPr>
              <a:t>Location</a:t>
            </a:r>
          </a:p>
          <a:p>
            <a:pPr marL="285750" indent="-285750">
              <a:buFont typeface="Arial" panose="020B0604020202020204" pitchFamily="34" charset="0"/>
              <a:buChar char="•"/>
            </a:pPr>
            <a:r>
              <a:rPr lang="en-US" b="1" dirty="0">
                <a:solidFill>
                  <a:srgbClr val="FF0000"/>
                </a:solidFill>
                <a:latin typeface="Comfortaa"/>
                <a:ea typeface="Comfortaa"/>
                <a:cs typeface="Comfortaa"/>
                <a:sym typeface="Comfortaa"/>
              </a:rPr>
              <a:t>Sleep</a:t>
            </a:r>
          </a:p>
          <a:p>
            <a:pPr marL="285750" indent="-285750">
              <a:buFont typeface="Arial" panose="020B0604020202020204" pitchFamily="34" charset="0"/>
              <a:buChar char="•"/>
            </a:pPr>
            <a:r>
              <a:rPr lang="en-US" b="1" dirty="0">
                <a:solidFill>
                  <a:srgbClr val="FF0000"/>
                </a:solidFill>
                <a:latin typeface="Comfortaa"/>
                <a:ea typeface="Comfortaa"/>
                <a:cs typeface="Comfortaa"/>
                <a:sym typeface="Comfortaa"/>
              </a:rPr>
              <a:t>Breakfast</a:t>
            </a:r>
          </a:p>
        </p:txBody>
      </p:sp>
      <p:sp>
        <p:nvSpPr>
          <p:cNvPr id="22" name="Rectangle 21">
            <a:extLst>
              <a:ext uri="{FF2B5EF4-FFF2-40B4-BE49-F238E27FC236}">
                <a16:creationId xmlns:a16="http://schemas.microsoft.com/office/drawing/2014/main" id="{39C98358-A7E9-1447-A68F-D27D33644D0F}"/>
              </a:ext>
            </a:extLst>
          </p:cNvPr>
          <p:cNvSpPr/>
          <p:nvPr/>
        </p:nvSpPr>
        <p:spPr>
          <a:xfrm>
            <a:off x="5444538" y="1936613"/>
            <a:ext cx="3411511" cy="1021883"/>
          </a:xfrm>
          <a:prstGeom prst="rect">
            <a:avLst/>
          </a:prstGeom>
        </p:spPr>
        <p:txBody>
          <a:bodyPr wrap="none">
            <a:spAutoFit/>
          </a:bodyPr>
          <a:lstStyle/>
          <a:p>
            <a:pPr>
              <a:lnSpc>
                <a:spcPct val="150000"/>
              </a:lnSpc>
            </a:pPr>
            <a:r>
              <a:rPr lang="en-US" b="1" dirty="0">
                <a:solidFill>
                  <a:srgbClr val="FF0000"/>
                </a:solidFill>
                <a:latin typeface="Comfortaa"/>
                <a:ea typeface="Comfortaa"/>
                <a:cs typeface="Comfortaa"/>
                <a:sym typeface="Comfortaa"/>
              </a:rPr>
              <a:t>- </a:t>
            </a:r>
            <a:r>
              <a:rPr lang="uk-UA" b="1" dirty="0">
                <a:solidFill>
                  <a:srgbClr val="FF0000"/>
                </a:solidFill>
                <a:latin typeface="Comfortaa"/>
                <a:ea typeface="Comfortaa"/>
                <a:cs typeface="Comfortaa"/>
                <a:sym typeface="Comfortaa"/>
              </a:rPr>
              <a:t>погане місце розташування</a:t>
            </a:r>
          </a:p>
          <a:p>
            <a:pPr>
              <a:lnSpc>
                <a:spcPct val="150000"/>
              </a:lnSpc>
            </a:pPr>
            <a:r>
              <a:rPr lang="uk-UA" b="1" dirty="0">
                <a:solidFill>
                  <a:srgbClr val="FF0000"/>
                </a:solidFill>
                <a:latin typeface="Comfortaa"/>
                <a:ea typeface="Comfortaa"/>
                <a:cs typeface="Comfortaa"/>
                <a:sym typeface="Comfortaa"/>
              </a:rPr>
              <a:t>- немає безкоштовних сніданків</a:t>
            </a:r>
            <a:endParaRPr lang="en-US" b="1" dirty="0">
              <a:solidFill>
                <a:srgbClr val="FF0000"/>
              </a:solidFill>
              <a:latin typeface="Comfortaa"/>
              <a:ea typeface="Comfortaa"/>
              <a:cs typeface="Comfortaa"/>
              <a:sym typeface="Comfortaa"/>
            </a:endParaRPr>
          </a:p>
          <a:p>
            <a:pPr>
              <a:lnSpc>
                <a:spcPct val="150000"/>
              </a:lnSpc>
            </a:pPr>
            <a:r>
              <a:rPr lang="en-UA" dirty="0">
                <a:solidFill>
                  <a:srgbClr val="00B050"/>
                </a:solidFill>
              </a:rPr>
              <a:t>+ </a:t>
            </a:r>
            <a:r>
              <a:rPr lang="uk-UA" dirty="0">
                <a:solidFill>
                  <a:srgbClr val="00B050"/>
                </a:solidFill>
              </a:rPr>
              <a:t>дуже ввічливий персонал </a:t>
            </a:r>
            <a:endParaRPr lang="en-UA" dirty="0">
              <a:solidFill>
                <a:srgbClr val="00B050"/>
              </a:solidFill>
            </a:endParaRPr>
          </a:p>
        </p:txBody>
      </p:sp>
    </p:spTree>
    <p:extLst>
      <p:ext uri="{BB962C8B-B14F-4D97-AF65-F5344CB8AC3E}">
        <p14:creationId xmlns:p14="http://schemas.microsoft.com/office/powerpoint/2010/main" val="2628588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8" grpId="0"/>
      <p:bldP spid="19" grpId="0"/>
      <p:bldP spid="2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20"/>
          <p:cNvSpPr txBox="1"/>
          <p:nvPr/>
        </p:nvSpPr>
        <p:spPr>
          <a:xfrm>
            <a:off x="3353225" y="207583"/>
            <a:ext cx="1918530" cy="740100"/>
          </a:xfrm>
          <a:prstGeom prst="rect">
            <a:avLst/>
          </a:prstGeom>
          <a:noFill/>
          <a:ln>
            <a:noFill/>
          </a:ln>
        </p:spPr>
        <p:txBody>
          <a:bodyPr spcFirstLastPara="1" wrap="square" lIns="91425" tIns="91425" rIns="91425" bIns="91425" anchor="t" anchorCtr="0">
            <a:noAutofit/>
          </a:bodyPr>
          <a:lstStyle/>
          <a:p>
            <a:pPr lvl="0" algn="ctr"/>
            <a:r>
              <a:rPr lang="en-US" sz="2800" dirty="0">
                <a:solidFill>
                  <a:srgbClr val="662D91"/>
                </a:solidFill>
                <a:latin typeface="Comfortaa Regular"/>
                <a:ea typeface="Comfortaa Regular"/>
                <a:cs typeface="Comfortaa Regular"/>
                <a:sym typeface="Comfortaa Regular"/>
              </a:rPr>
              <a:t>Metric</a:t>
            </a:r>
          </a:p>
        </p:txBody>
      </p:sp>
      <p:sp>
        <p:nvSpPr>
          <p:cNvPr id="124" name="Google Shape;12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17</a:t>
            </a:fld>
            <a:endParaRPr/>
          </a:p>
        </p:txBody>
      </p:sp>
      <p:pic>
        <p:nvPicPr>
          <p:cNvPr id="4" name="Picture 3">
            <a:extLst>
              <a:ext uri="{FF2B5EF4-FFF2-40B4-BE49-F238E27FC236}">
                <a16:creationId xmlns:a16="http://schemas.microsoft.com/office/drawing/2014/main" id="{927C8A42-7391-FE4D-8410-047AA5045E78}"/>
              </a:ext>
            </a:extLst>
          </p:cNvPr>
          <p:cNvPicPr>
            <a:picLocks noChangeAspect="1"/>
          </p:cNvPicPr>
          <p:nvPr/>
        </p:nvPicPr>
        <p:blipFill>
          <a:blip r:embed="rId3"/>
          <a:stretch>
            <a:fillRect/>
          </a:stretch>
        </p:blipFill>
        <p:spPr>
          <a:xfrm>
            <a:off x="431800" y="1774504"/>
            <a:ext cx="4493037" cy="1201480"/>
          </a:xfrm>
          <a:prstGeom prst="rect">
            <a:avLst/>
          </a:prstGeom>
        </p:spPr>
      </p:pic>
      <p:graphicFrame>
        <p:nvGraphicFramePr>
          <p:cNvPr id="8" name="Table 7">
            <a:extLst>
              <a:ext uri="{FF2B5EF4-FFF2-40B4-BE49-F238E27FC236}">
                <a16:creationId xmlns:a16="http://schemas.microsoft.com/office/drawing/2014/main" id="{4E98F4A9-B42A-9E43-9FF2-33EE3867E708}"/>
              </a:ext>
            </a:extLst>
          </p:cNvPr>
          <p:cNvGraphicFramePr>
            <a:graphicFrameLocks noGrp="1"/>
          </p:cNvGraphicFramePr>
          <p:nvPr>
            <p:extLst>
              <p:ext uri="{D42A27DB-BD31-4B8C-83A1-F6EECF244321}">
                <p14:modId xmlns:p14="http://schemas.microsoft.com/office/powerpoint/2010/main" val="2367995764"/>
              </p:ext>
            </p:extLst>
          </p:nvPr>
        </p:nvGraphicFramePr>
        <p:xfrm>
          <a:off x="5105400" y="1097171"/>
          <a:ext cx="3225800" cy="3416301"/>
        </p:xfrm>
        <a:graphic>
          <a:graphicData uri="http://schemas.openxmlformats.org/drawingml/2006/table">
            <a:tbl>
              <a:tblPr>
                <a:tableStyleId>{073A0DAA-6AF3-43AB-8588-CEC1D06C72B9}</a:tableStyleId>
              </a:tblPr>
              <a:tblGrid>
                <a:gridCol w="2211977">
                  <a:extLst>
                    <a:ext uri="{9D8B030D-6E8A-4147-A177-3AD203B41FA5}">
                      <a16:colId xmlns:a16="http://schemas.microsoft.com/office/drawing/2014/main" val="1087143158"/>
                    </a:ext>
                  </a:extLst>
                </a:gridCol>
                <a:gridCol w="1013823">
                  <a:extLst>
                    <a:ext uri="{9D8B030D-6E8A-4147-A177-3AD203B41FA5}">
                      <a16:colId xmlns:a16="http://schemas.microsoft.com/office/drawing/2014/main" val="704479742"/>
                    </a:ext>
                  </a:extLst>
                </a:gridCol>
              </a:tblGrid>
              <a:tr h="162681">
                <a:tc>
                  <a:txBody>
                    <a:bodyPr/>
                    <a:lstStyle/>
                    <a:p>
                      <a:pPr algn="l" fontAlgn="b"/>
                      <a:r>
                        <a:rPr lang="en-US" sz="1000" u="none" strike="noStrike" dirty="0">
                          <a:effectLst/>
                        </a:rPr>
                        <a:t>Category</a:t>
                      </a:r>
                      <a:endParaRPr lang="en-US" sz="1000" b="1" i="1" u="none" strike="noStrike" dirty="0">
                        <a:solidFill>
                          <a:srgbClr val="000000"/>
                        </a:solidFill>
                        <a:effectLst/>
                        <a:latin typeface="Calibri" panose="020F0502020204030204" pitchFamily="34" charset="0"/>
                      </a:endParaRPr>
                    </a:p>
                  </a:txBody>
                  <a:tcPr marL="7626" marR="7626" marT="7626" marB="0" anchor="b"/>
                </a:tc>
                <a:tc>
                  <a:txBody>
                    <a:bodyPr/>
                    <a:lstStyle/>
                    <a:p>
                      <a:pPr algn="l" fontAlgn="b"/>
                      <a:r>
                        <a:rPr lang="en-US" sz="1000" u="none" strike="noStrike" dirty="0">
                          <a:effectLst/>
                        </a:rPr>
                        <a:t>F1-score (micro)</a:t>
                      </a:r>
                      <a:endParaRPr lang="en-US" sz="1000" b="1"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996465704"/>
                  </a:ext>
                </a:extLst>
              </a:tr>
              <a:tr h="162681">
                <a:tc>
                  <a:txBody>
                    <a:bodyPr/>
                    <a:lstStyle/>
                    <a:p>
                      <a:pPr algn="l" fontAlgn="b"/>
                      <a:r>
                        <a:rPr lang="en-US" sz="1000" u="none" strike="noStrike" dirty="0">
                          <a:effectLst/>
                        </a:rPr>
                        <a:t>Location</a:t>
                      </a:r>
                      <a:endParaRPr lang="en-US" sz="1000" b="0" i="0" u="none" strike="noStrike" dirty="0">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a:effectLst/>
                        </a:rPr>
                        <a:t>0.861495845</a:t>
                      </a:r>
                      <a:endParaRPr lang="en-UA" sz="1000" b="0" i="0" u="none" strike="noStrike">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100208735"/>
                  </a:ext>
                </a:extLst>
              </a:tr>
              <a:tr h="162681">
                <a:tc>
                  <a:txBody>
                    <a:bodyPr/>
                    <a:lstStyle/>
                    <a:p>
                      <a:pPr algn="l" fontAlgn="b"/>
                      <a:r>
                        <a:rPr lang="en-US" sz="1000" u="none" strike="noStrike" dirty="0">
                          <a:effectLst/>
                        </a:rPr>
                        <a:t> Kitchen</a:t>
                      </a:r>
                      <a:endParaRPr lang="en-US" sz="1000" b="0" i="0" u="none" strike="noStrike" dirty="0">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a:effectLst/>
                        </a:rPr>
                        <a:t>0.577868852</a:t>
                      </a:r>
                      <a:endParaRPr lang="en-UA" sz="1000" b="0" i="0" u="none" strike="noStrike">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3284412579"/>
                  </a:ext>
                </a:extLst>
              </a:tr>
              <a:tr h="162681">
                <a:tc>
                  <a:txBody>
                    <a:bodyPr/>
                    <a:lstStyle/>
                    <a:p>
                      <a:pPr algn="l" fontAlgn="b"/>
                      <a:r>
                        <a:rPr lang="en-US" sz="1000" u="none" strike="noStrike" dirty="0">
                          <a:effectLst/>
                        </a:rPr>
                        <a:t> Service</a:t>
                      </a:r>
                      <a:endParaRPr lang="en-US" sz="1000" b="0" i="0" u="none" strike="noStrike" dirty="0">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a:effectLst/>
                        </a:rPr>
                        <a:t>0.893048128</a:t>
                      </a:r>
                      <a:endParaRPr lang="en-UA" sz="1000" b="0" i="0" u="none" strike="noStrike">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2591666733"/>
                  </a:ext>
                </a:extLst>
              </a:tr>
              <a:tr h="162681">
                <a:tc>
                  <a:txBody>
                    <a:bodyPr/>
                    <a:lstStyle/>
                    <a:p>
                      <a:pPr algn="l" fontAlgn="b"/>
                      <a:r>
                        <a:rPr lang="en-US" sz="1000" u="none" strike="noStrike">
                          <a:effectLst/>
                        </a:rPr>
                        <a:t>Property</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a:effectLst/>
                        </a:rPr>
                        <a:t>0.877333333</a:t>
                      </a:r>
                      <a:endParaRPr lang="en-UA" sz="1000" b="0" i="0" u="none" strike="noStrike">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1454997860"/>
                  </a:ext>
                </a:extLst>
              </a:tr>
              <a:tr h="162681">
                <a:tc>
                  <a:txBody>
                    <a:bodyPr/>
                    <a:lstStyle/>
                    <a:p>
                      <a:pPr algn="l" fontAlgn="b"/>
                      <a:r>
                        <a:rPr lang="en-US" sz="1000" u="none" strike="noStrike">
                          <a:effectLst/>
                        </a:rPr>
                        <a:t> Food and Beverage</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0.705555556</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1471743309"/>
                  </a:ext>
                </a:extLst>
              </a:tr>
              <a:tr h="162681">
                <a:tc>
                  <a:txBody>
                    <a:bodyPr/>
                    <a:lstStyle/>
                    <a:p>
                      <a:pPr algn="l" fontAlgn="b"/>
                      <a:r>
                        <a:rPr lang="en-US" sz="1000" u="none" strike="noStrike">
                          <a:effectLst/>
                        </a:rPr>
                        <a:t>Parking</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0.633802817</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4267283854"/>
                  </a:ext>
                </a:extLst>
              </a:tr>
              <a:tr h="162681">
                <a:tc>
                  <a:txBody>
                    <a:bodyPr/>
                    <a:lstStyle/>
                    <a:p>
                      <a:pPr algn="l" fontAlgn="b"/>
                      <a:r>
                        <a:rPr lang="en-US" sz="1000" u="none" strike="noStrike">
                          <a:effectLst/>
                        </a:rPr>
                        <a:t>Fitness</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0.604166667</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655377700"/>
                  </a:ext>
                </a:extLst>
              </a:tr>
              <a:tr h="162681">
                <a:tc>
                  <a:txBody>
                    <a:bodyPr/>
                    <a:lstStyle/>
                    <a:p>
                      <a:pPr algn="l" fontAlgn="b"/>
                      <a:r>
                        <a:rPr lang="en-US" sz="1000" u="none" strike="noStrike">
                          <a:effectLst/>
                        </a:rPr>
                        <a:t>Nightlife</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0.5</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3901322215"/>
                  </a:ext>
                </a:extLst>
              </a:tr>
              <a:tr h="162681">
                <a:tc>
                  <a:txBody>
                    <a:bodyPr/>
                    <a:lstStyle/>
                    <a:p>
                      <a:pPr algn="l" fontAlgn="b"/>
                      <a:r>
                        <a:rPr lang="en-US" sz="1000" u="none" strike="noStrike">
                          <a:effectLst/>
                        </a:rPr>
                        <a:t>Atmosphere</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0.711538462</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3612520654"/>
                  </a:ext>
                </a:extLst>
              </a:tr>
              <a:tr h="162681">
                <a:tc>
                  <a:txBody>
                    <a:bodyPr/>
                    <a:lstStyle/>
                    <a:p>
                      <a:pPr algn="l" fontAlgn="b"/>
                      <a:r>
                        <a:rPr lang="en-US" sz="1000" u="none" strike="noStrike">
                          <a:effectLst/>
                        </a:rPr>
                        <a:t>Room amenities</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0.615942029</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3066105507"/>
                  </a:ext>
                </a:extLst>
              </a:tr>
              <a:tr h="162681">
                <a:tc>
                  <a:txBody>
                    <a:bodyPr/>
                    <a:lstStyle/>
                    <a:p>
                      <a:pPr algn="l" fontAlgn="b"/>
                      <a:r>
                        <a:rPr lang="en-US" sz="1000" u="none" strike="noStrike">
                          <a:effectLst/>
                        </a:rPr>
                        <a:t>Bathroom and toiletries</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0.681632653</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3900763104"/>
                  </a:ext>
                </a:extLst>
              </a:tr>
              <a:tr h="162681">
                <a:tc>
                  <a:txBody>
                    <a:bodyPr/>
                    <a:lstStyle/>
                    <a:p>
                      <a:pPr algn="l" fontAlgn="b"/>
                      <a:r>
                        <a:rPr lang="en-US" sz="1000" u="none" strike="noStrike">
                          <a:effectLst/>
                        </a:rPr>
                        <a:t>Public transit</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a:effectLst/>
                        </a:rPr>
                        <a:t>0.584415584</a:t>
                      </a:r>
                      <a:endParaRPr lang="en-UA" sz="1000" b="0" i="0" u="none" strike="noStrike">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1039624456"/>
                  </a:ext>
                </a:extLst>
              </a:tr>
              <a:tr h="162681">
                <a:tc>
                  <a:txBody>
                    <a:bodyPr/>
                    <a:lstStyle/>
                    <a:p>
                      <a:pPr algn="l" fontAlgn="b"/>
                      <a:r>
                        <a:rPr lang="en-US" sz="1000" u="none" strike="noStrike">
                          <a:effectLst/>
                        </a:rPr>
                        <a:t>Breakfast</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0.761682243</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4106979259"/>
                  </a:ext>
                </a:extLst>
              </a:tr>
              <a:tr h="162681">
                <a:tc>
                  <a:txBody>
                    <a:bodyPr/>
                    <a:lstStyle/>
                    <a:p>
                      <a:pPr algn="l" fontAlgn="b"/>
                      <a:r>
                        <a:rPr lang="en-US" sz="1000" u="none" strike="noStrike">
                          <a:effectLst/>
                        </a:rPr>
                        <a:t>Business</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a:effectLst/>
                        </a:rPr>
                        <a:t>0.708074534</a:t>
                      </a:r>
                      <a:endParaRPr lang="en-UA" sz="1000" b="0" i="0" u="none" strike="noStrike">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2930665727"/>
                  </a:ext>
                </a:extLst>
              </a:tr>
              <a:tr h="162681">
                <a:tc>
                  <a:txBody>
                    <a:bodyPr/>
                    <a:lstStyle/>
                    <a:p>
                      <a:pPr algn="l" fontAlgn="b"/>
                      <a:r>
                        <a:rPr lang="en-US" sz="1000" u="none" strike="noStrike" dirty="0">
                          <a:effectLst/>
                        </a:rPr>
                        <a:t>Family friendly</a:t>
                      </a:r>
                      <a:endParaRPr lang="en-US" sz="1000" b="0" i="0" u="none" strike="noStrike" dirty="0">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a:effectLst/>
                        </a:rPr>
                        <a:t>0.5</a:t>
                      </a:r>
                      <a:endParaRPr lang="en-UA" sz="1000" b="0" i="0" u="none" strike="noStrike">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3347561863"/>
                  </a:ext>
                </a:extLst>
              </a:tr>
              <a:tr h="162681">
                <a:tc>
                  <a:txBody>
                    <a:bodyPr/>
                    <a:lstStyle/>
                    <a:p>
                      <a:pPr algn="l" fontAlgn="b"/>
                      <a:r>
                        <a:rPr lang="en-US" sz="1000" u="none" strike="noStrike">
                          <a:effectLst/>
                        </a:rPr>
                        <a:t>Sleep</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a:effectLst/>
                        </a:rPr>
                        <a:t>0.636363636</a:t>
                      </a:r>
                      <a:endParaRPr lang="en-UA" sz="1000" b="0" i="0" u="none" strike="noStrike">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3784181305"/>
                  </a:ext>
                </a:extLst>
              </a:tr>
              <a:tr h="162681">
                <a:tc>
                  <a:txBody>
                    <a:bodyPr/>
                    <a:lstStyle/>
                    <a:p>
                      <a:pPr algn="l" fontAlgn="b"/>
                      <a:r>
                        <a:rPr lang="en-US" sz="1000" u="none" strike="noStrike">
                          <a:effectLst/>
                        </a:rPr>
                        <a:t>Cleanliness</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0.290322581</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2555032878"/>
                  </a:ext>
                </a:extLst>
              </a:tr>
              <a:tr h="162681">
                <a:tc>
                  <a:txBody>
                    <a:bodyPr/>
                    <a:lstStyle/>
                    <a:p>
                      <a:pPr algn="l" fontAlgn="b"/>
                      <a:r>
                        <a:rPr lang="en-US" sz="1000" u="none" strike="noStrike">
                          <a:effectLst/>
                        </a:rPr>
                        <a:t>Nature and outdoor activities</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0.591836735</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3463284179"/>
                  </a:ext>
                </a:extLst>
              </a:tr>
              <a:tr h="162681">
                <a:tc>
                  <a:txBody>
                    <a:bodyPr/>
                    <a:lstStyle/>
                    <a:p>
                      <a:pPr algn="l" fontAlgn="b"/>
                      <a:r>
                        <a:rPr lang="en-US" sz="1000" u="none" strike="noStrike">
                          <a:effectLst/>
                        </a:rPr>
                        <a:t>TOPIC:  Couple friendly</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0.303030303</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4079662938"/>
                  </a:ext>
                </a:extLst>
              </a:tr>
              <a:tr h="162681">
                <a:tc>
                  <a:txBody>
                    <a:bodyPr/>
                    <a:lstStyle/>
                    <a:p>
                      <a:pPr algn="l" fontAlgn="b"/>
                      <a:r>
                        <a:rPr lang="en-US" sz="1000" u="none" strike="noStrike">
                          <a:effectLst/>
                        </a:rPr>
                        <a:t>TOPIC:  Wi-Fi</a:t>
                      </a:r>
                      <a:endParaRPr lang="en-US" sz="1000" b="0" i="0" u="none" strike="noStrike">
                        <a:solidFill>
                          <a:srgbClr val="000000"/>
                        </a:solidFill>
                        <a:effectLst/>
                        <a:latin typeface="Calibri" panose="020F0502020204030204" pitchFamily="34" charset="0"/>
                      </a:endParaRPr>
                    </a:p>
                  </a:txBody>
                  <a:tcPr marL="7626" marR="7626" marT="7626" marB="0" anchor="b"/>
                </a:tc>
                <a:tc>
                  <a:txBody>
                    <a:bodyPr/>
                    <a:lstStyle/>
                    <a:p>
                      <a:pPr algn="r" fontAlgn="b"/>
                      <a:r>
                        <a:rPr lang="en-UA" sz="1000" u="none" strike="noStrike" dirty="0">
                          <a:effectLst/>
                        </a:rPr>
                        <a:t>0.6</a:t>
                      </a:r>
                      <a:endParaRPr lang="en-UA" sz="1000" b="0" i="0" u="none" strike="noStrike" dirty="0">
                        <a:solidFill>
                          <a:srgbClr val="000000"/>
                        </a:solidFill>
                        <a:effectLst/>
                        <a:latin typeface="Calibri" panose="020F0502020204030204" pitchFamily="34" charset="0"/>
                      </a:endParaRPr>
                    </a:p>
                  </a:txBody>
                  <a:tcPr marL="7626" marR="7626" marT="7626" marB="0" anchor="b"/>
                </a:tc>
                <a:extLst>
                  <a:ext uri="{0D108BD9-81ED-4DB2-BD59-A6C34878D82A}">
                    <a16:rowId xmlns:a16="http://schemas.microsoft.com/office/drawing/2014/main" val="3913583905"/>
                  </a:ext>
                </a:extLst>
              </a:tr>
            </a:tbl>
          </a:graphicData>
        </a:graphic>
      </p:graphicFrame>
      <p:sp>
        <p:nvSpPr>
          <p:cNvPr id="9" name="Rectangle 8">
            <a:extLst>
              <a:ext uri="{FF2B5EF4-FFF2-40B4-BE49-F238E27FC236}">
                <a16:creationId xmlns:a16="http://schemas.microsoft.com/office/drawing/2014/main" id="{0A5E00D1-01A8-B64B-8D82-E3AA1793A56C}"/>
              </a:ext>
            </a:extLst>
          </p:cNvPr>
          <p:cNvSpPr/>
          <p:nvPr/>
        </p:nvSpPr>
        <p:spPr>
          <a:xfrm>
            <a:off x="1789318" y="1053316"/>
            <a:ext cx="1016625" cy="307777"/>
          </a:xfrm>
          <a:prstGeom prst="rect">
            <a:avLst/>
          </a:prstGeom>
        </p:spPr>
        <p:txBody>
          <a:bodyPr wrap="none">
            <a:spAutoFit/>
          </a:bodyPr>
          <a:lstStyle/>
          <a:p>
            <a:r>
              <a:rPr lang="en-US" b="1" dirty="0">
                <a:solidFill>
                  <a:srgbClr val="662D91"/>
                </a:solidFill>
                <a:latin typeface="Comfortaa"/>
                <a:ea typeface="Comfortaa"/>
                <a:cs typeface="Comfortaa"/>
                <a:sym typeface="Comfortaa"/>
              </a:rPr>
              <a:t>F1-score </a:t>
            </a:r>
            <a:endParaRPr lang="en-UA" dirty="0"/>
          </a:p>
        </p:txBody>
      </p:sp>
    </p:spTree>
    <p:extLst>
      <p:ext uri="{BB962C8B-B14F-4D97-AF65-F5344CB8AC3E}">
        <p14:creationId xmlns:p14="http://schemas.microsoft.com/office/powerpoint/2010/main" val="36250976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30" name="Google Shape;130;p21"/>
          <p:cNvSpPr txBox="1"/>
          <p:nvPr/>
        </p:nvSpPr>
        <p:spPr>
          <a:xfrm>
            <a:off x="2466692" y="110233"/>
            <a:ext cx="4814642"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rgbClr val="662D91"/>
                </a:solidFill>
                <a:latin typeface="Comfortaa Regular"/>
                <a:ea typeface="Comfortaa Regular"/>
                <a:cs typeface="Comfortaa Regular"/>
                <a:sym typeface="Comfortaa Regular"/>
              </a:rPr>
              <a:t>Experiment examples  </a:t>
            </a:r>
            <a:endParaRPr sz="2800" dirty="0">
              <a:solidFill>
                <a:srgbClr val="662D91"/>
              </a:solidFill>
              <a:latin typeface="Comfortaa Regular"/>
              <a:ea typeface="Comfortaa Regular"/>
              <a:cs typeface="Comfortaa Regular"/>
              <a:sym typeface="Comfortaa Regular"/>
            </a:endParaRPr>
          </a:p>
        </p:txBody>
      </p:sp>
      <p:sp>
        <p:nvSpPr>
          <p:cNvPr id="133" name="Google Shape;133;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18</a:t>
            </a:fld>
            <a:endParaRPr/>
          </a:p>
        </p:txBody>
      </p:sp>
      <p:pic>
        <p:nvPicPr>
          <p:cNvPr id="5" name="Picture 4">
            <a:extLst>
              <a:ext uri="{FF2B5EF4-FFF2-40B4-BE49-F238E27FC236}">
                <a16:creationId xmlns:a16="http://schemas.microsoft.com/office/drawing/2014/main" id="{968FF97E-4560-2C4A-A62A-73E9A4B03D52}"/>
              </a:ext>
            </a:extLst>
          </p:cNvPr>
          <p:cNvPicPr>
            <a:picLocks noChangeAspect="1"/>
          </p:cNvPicPr>
          <p:nvPr/>
        </p:nvPicPr>
        <p:blipFill>
          <a:blip r:embed="rId3"/>
          <a:stretch>
            <a:fillRect/>
          </a:stretch>
        </p:blipFill>
        <p:spPr>
          <a:xfrm>
            <a:off x="251883" y="1293284"/>
            <a:ext cx="2882900" cy="3505200"/>
          </a:xfrm>
          <a:prstGeom prst="rect">
            <a:avLst/>
          </a:prstGeom>
        </p:spPr>
      </p:pic>
      <p:pic>
        <p:nvPicPr>
          <p:cNvPr id="6" name="Picture 5">
            <a:extLst>
              <a:ext uri="{FF2B5EF4-FFF2-40B4-BE49-F238E27FC236}">
                <a16:creationId xmlns:a16="http://schemas.microsoft.com/office/drawing/2014/main" id="{A0F582AF-FBB3-B545-8289-00C85212E6C8}"/>
              </a:ext>
            </a:extLst>
          </p:cNvPr>
          <p:cNvPicPr>
            <a:picLocks noChangeAspect="1"/>
          </p:cNvPicPr>
          <p:nvPr/>
        </p:nvPicPr>
        <p:blipFill>
          <a:blip r:embed="rId4"/>
          <a:stretch>
            <a:fillRect/>
          </a:stretch>
        </p:blipFill>
        <p:spPr>
          <a:xfrm>
            <a:off x="4411133" y="1291831"/>
            <a:ext cx="3813953" cy="3645690"/>
          </a:xfrm>
          <a:prstGeom prst="rect">
            <a:avLst/>
          </a:prstGeom>
        </p:spPr>
      </p:pic>
      <p:sp>
        <p:nvSpPr>
          <p:cNvPr id="7" name="Rectangle 6">
            <a:extLst>
              <a:ext uri="{FF2B5EF4-FFF2-40B4-BE49-F238E27FC236}">
                <a16:creationId xmlns:a16="http://schemas.microsoft.com/office/drawing/2014/main" id="{68AF58BF-6F7E-3642-873E-D797C4C5A005}"/>
              </a:ext>
            </a:extLst>
          </p:cNvPr>
          <p:cNvSpPr/>
          <p:nvPr/>
        </p:nvSpPr>
        <p:spPr>
          <a:xfrm>
            <a:off x="1303865" y="684540"/>
            <a:ext cx="6248401" cy="307777"/>
          </a:xfrm>
          <a:prstGeom prst="rect">
            <a:avLst/>
          </a:prstGeom>
        </p:spPr>
        <p:txBody>
          <a:bodyPr wrap="square">
            <a:spAutoFit/>
          </a:bodyPr>
          <a:lstStyle/>
          <a:p>
            <a:r>
              <a:rPr lang="en-US" b="1" dirty="0">
                <a:solidFill>
                  <a:srgbClr val="662D91"/>
                </a:solidFill>
                <a:latin typeface="Comfortaa"/>
                <a:ea typeface="Comfortaa"/>
                <a:cs typeface="Comfortaa"/>
                <a:sym typeface="Comfortaa"/>
              </a:rPr>
              <a:t>Summary about </a:t>
            </a:r>
            <a:r>
              <a:rPr lang="en-US" b="1" i="1" u="sng" dirty="0" err="1">
                <a:solidFill>
                  <a:srgbClr val="662D91"/>
                </a:solidFill>
                <a:latin typeface="Comfortaa"/>
                <a:ea typeface="Comfortaa"/>
                <a:cs typeface="Comfortaa"/>
                <a:sym typeface="Comfortaa"/>
              </a:rPr>
              <a:t>Lviv</a:t>
            </a:r>
            <a:r>
              <a:rPr lang="en-US" b="1" i="1" u="sng" dirty="0">
                <a:solidFill>
                  <a:srgbClr val="662D91"/>
                </a:solidFill>
                <a:latin typeface="Comfortaa"/>
                <a:ea typeface="Comfortaa"/>
                <a:cs typeface="Comfortaa"/>
                <a:sym typeface="Comfortaa"/>
              </a:rPr>
              <a:t> Loft Apartments</a:t>
            </a:r>
            <a:r>
              <a:rPr lang="en-US" dirty="0">
                <a:solidFill>
                  <a:srgbClr val="662D91"/>
                </a:solidFill>
                <a:latin typeface="Comfortaa"/>
                <a:ea typeface="Comfortaa"/>
                <a:cs typeface="Comfortaa"/>
                <a:sym typeface="Comfortaa"/>
              </a:rPr>
              <a:t>  </a:t>
            </a:r>
            <a:r>
              <a:rPr lang="en-US" b="1" dirty="0">
                <a:solidFill>
                  <a:srgbClr val="662D91"/>
                </a:solidFill>
                <a:latin typeface="Comfortaa"/>
                <a:ea typeface="Comfortaa"/>
                <a:cs typeface="Comfortaa"/>
                <a:sym typeface="Comfortaa"/>
              </a:rPr>
              <a:t>based on google reviews </a:t>
            </a:r>
            <a:endParaRPr lang="en-UA"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30" name="Google Shape;130;p21"/>
          <p:cNvSpPr txBox="1"/>
          <p:nvPr/>
        </p:nvSpPr>
        <p:spPr>
          <a:xfrm>
            <a:off x="2466692" y="110233"/>
            <a:ext cx="4814642"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rgbClr val="662D91"/>
                </a:solidFill>
                <a:latin typeface="Comfortaa Regular"/>
                <a:ea typeface="Comfortaa Regular"/>
                <a:cs typeface="Comfortaa Regular"/>
                <a:sym typeface="Comfortaa Regular"/>
              </a:rPr>
              <a:t>Experiment examples  </a:t>
            </a:r>
            <a:endParaRPr sz="2800" dirty="0">
              <a:solidFill>
                <a:srgbClr val="662D91"/>
              </a:solidFill>
              <a:latin typeface="Comfortaa Regular"/>
              <a:ea typeface="Comfortaa Regular"/>
              <a:cs typeface="Comfortaa Regular"/>
              <a:sym typeface="Comfortaa Regular"/>
            </a:endParaRPr>
          </a:p>
        </p:txBody>
      </p:sp>
      <p:sp>
        <p:nvSpPr>
          <p:cNvPr id="133" name="Google Shape;133;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19</a:t>
            </a:fld>
            <a:endParaRPr/>
          </a:p>
        </p:txBody>
      </p:sp>
      <p:pic>
        <p:nvPicPr>
          <p:cNvPr id="2" name="Picture 1">
            <a:extLst>
              <a:ext uri="{FF2B5EF4-FFF2-40B4-BE49-F238E27FC236}">
                <a16:creationId xmlns:a16="http://schemas.microsoft.com/office/drawing/2014/main" id="{5F88CEE6-EF1C-5E4B-BC86-E2DC7498C361}"/>
              </a:ext>
            </a:extLst>
          </p:cNvPr>
          <p:cNvPicPr>
            <a:picLocks noChangeAspect="1"/>
          </p:cNvPicPr>
          <p:nvPr/>
        </p:nvPicPr>
        <p:blipFill>
          <a:blip r:embed="rId3"/>
          <a:stretch>
            <a:fillRect/>
          </a:stretch>
        </p:blipFill>
        <p:spPr>
          <a:xfrm>
            <a:off x="443451" y="1440592"/>
            <a:ext cx="3463753" cy="3166533"/>
          </a:xfrm>
          <a:prstGeom prst="rect">
            <a:avLst/>
          </a:prstGeom>
        </p:spPr>
      </p:pic>
      <p:pic>
        <p:nvPicPr>
          <p:cNvPr id="3" name="Picture 2">
            <a:extLst>
              <a:ext uri="{FF2B5EF4-FFF2-40B4-BE49-F238E27FC236}">
                <a16:creationId xmlns:a16="http://schemas.microsoft.com/office/drawing/2014/main" id="{C3874E92-DA51-5342-A8D7-B877C523A9FE}"/>
              </a:ext>
            </a:extLst>
          </p:cNvPr>
          <p:cNvPicPr>
            <a:picLocks noChangeAspect="1"/>
          </p:cNvPicPr>
          <p:nvPr/>
        </p:nvPicPr>
        <p:blipFill>
          <a:blip r:embed="rId4"/>
          <a:stretch>
            <a:fillRect/>
          </a:stretch>
        </p:blipFill>
        <p:spPr>
          <a:xfrm>
            <a:off x="4364329" y="1384501"/>
            <a:ext cx="4199704" cy="3278716"/>
          </a:xfrm>
          <a:prstGeom prst="rect">
            <a:avLst/>
          </a:prstGeom>
        </p:spPr>
      </p:pic>
      <p:sp>
        <p:nvSpPr>
          <p:cNvPr id="4" name="Rectangle 3">
            <a:extLst>
              <a:ext uri="{FF2B5EF4-FFF2-40B4-BE49-F238E27FC236}">
                <a16:creationId xmlns:a16="http://schemas.microsoft.com/office/drawing/2014/main" id="{276EC94C-76C8-FB48-A0E6-1939976C8790}"/>
              </a:ext>
            </a:extLst>
          </p:cNvPr>
          <p:cNvSpPr/>
          <p:nvPr/>
        </p:nvSpPr>
        <p:spPr>
          <a:xfrm>
            <a:off x="627409" y="865731"/>
            <a:ext cx="6962162" cy="338554"/>
          </a:xfrm>
          <a:prstGeom prst="rect">
            <a:avLst/>
          </a:prstGeom>
        </p:spPr>
        <p:txBody>
          <a:bodyPr wrap="none">
            <a:spAutoFit/>
          </a:bodyPr>
          <a:lstStyle/>
          <a:p>
            <a:r>
              <a:rPr lang="en-US" sz="1600" b="1" dirty="0">
                <a:solidFill>
                  <a:srgbClr val="662D91"/>
                </a:solidFill>
                <a:latin typeface="Comfortaa"/>
                <a:ea typeface="Comfortaa"/>
                <a:cs typeface="Comfortaa"/>
                <a:sym typeface="Comfortaa"/>
              </a:rPr>
              <a:t>Summary about </a:t>
            </a:r>
            <a:r>
              <a:rPr lang="en-US" sz="1600" b="1" i="1" u="sng" dirty="0" err="1">
                <a:solidFill>
                  <a:srgbClr val="662D91"/>
                </a:solidFill>
                <a:latin typeface="Comfortaa"/>
                <a:ea typeface="Comfortaa"/>
                <a:cs typeface="Comfortaa"/>
                <a:sym typeface="Comfortaa"/>
              </a:rPr>
              <a:t>Lviv</a:t>
            </a:r>
            <a:r>
              <a:rPr lang="en-US" sz="1600" b="1" i="1" u="sng" dirty="0">
                <a:solidFill>
                  <a:srgbClr val="662D91"/>
                </a:solidFill>
                <a:latin typeface="Comfortaa"/>
                <a:ea typeface="Comfortaa"/>
                <a:cs typeface="Comfortaa"/>
                <a:sym typeface="Comfortaa"/>
              </a:rPr>
              <a:t> Loft Apartments</a:t>
            </a:r>
            <a:r>
              <a:rPr lang="en-US" sz="1600" dirty="0">
                <a:solidFill>
                  <a:srgbClr val="662D91"/>
                </a:solidFill>
                <a:latin typeface="Comfortaa"/>
                <a:ea typeface="Comfortaa"/>
                <a:cs typeface="Comfortaa"/>
                <a:sym typeface="Comfortaa"/>
              </a:rPr>
              <a:t>  </a:t>
            </a:r>
            <a:r>
              <a:rPr lang="en-US" sz="1600" b="1" dirty="0">
                <a:solidFill>
                  <a:srgbClr val="662D91"/>
                </a:solidFill>
                <a:latin typeface="Comfortaa"/>
                <a:ea typeface="Comfortaa"/>
                <a:cs typeface="Comfortaa"/>
                <a:sym typeface="Comfortaa"/>
              </a:rPr>
              <a:t>based on google reviews </a:t>
            </a:r>
            <a:endParaRPr lang="en-UA" sz="1600" dirty="0"/>
          </a:p>
        </p:txBody>
      </p:sp>
    </p:spTree>
    <p:extLst>
      <p:ext uri="{BB962C8B-B14F-4D97-AF65-F5344CB8AC3E}">
        <p14:creationId xmlns:p14="http://schemas.microsoft.com/office/powerpoint/2010/main" val="4150158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4" name="Google Shape;64;p14"/>
          <p:cNvSpPr txBox="1"/>
          <p:nvPr/>
        </p:nvSpPr>
        <p:spPr>
          <a:xfrm>
            <a:off x="471450" y="387875"/>
            <a:ext cx="8201100"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uk" sz="2800">
                <a:solidFill>
                  <a:srgbClr val="662D91"/>
                </a:solidFill>
                <a:latin typeface="Comfortaa Regular"/>
                <a:ea typeface="Comfortaa Regular"/>
                <a:cs typeface="Comfortaa Regular"/>
                <a:sym typeface="Comfortaa Regular"/>
              </a:rPr>
              <a:t>Content</a:t>
            </a:r>
            <a:endParaRPr sz="2800">
              <a:solidFill>
                <a:srgbClr val="662D91"/>
              </a:solidFill>
              <a:latin typeface="Comfortaa Regular"/>
              <a:ea typeface="Comfortaa Regular"/>
              <a:cs typeface="Comfortaa Regular"/>
              <a:sym typeface="Comfortaa Regular"/>
            </a:endParaRPr>
          </a:p>
        </p:txBody>
      </p:sp>
      <p:sp>
        <p:nvSpPr>
          <p:cNvPr id="65" name="Google Shape;65;p14"/>
          <p:cNvSpPr txBox="1"/>
          <p:nvPr/>
        </p:nvSpPr>
        <p:spPr>
          <a:xfrm>
            <a:off x="576175" y="1306950"/>
            <a:ext cx="4786800" cy="2481279"/>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rgbClr val="662D91"/>
              </a:buClr>
              <a:buSzPts val="1800"/>
              <a:buFont typeface="Comfortaa"/>
              <a:buAutoNum type="arabicPeriod"/>
            </a:pPr>
            <a:r>
              <a:rPr lang="uk" sz="1800" b="1" dirty="0">
                <a:solidFill>
                  <a:srgbClr val="662D91"/>
                </a:solidFill>
                <a:latin typeface="Comfortaa"/>
                <a:ea typeface="Comfortaa"/>
                <a:cs typeface="Comfortaa"/>
                <a:sym typeface="Comfortaa"/>
              </a:rPr>
              <a:t>Goals</a:t>
            </a:r>
            <a:endParaRPr sz="1800" b="1" dirty="0">
              <a:solidFill>
                <a:srgbClr val="662D91"/>
              </a:solidFill>
              <a:latin typeface="Comfortaa"/>
              <a:ea typeface="Comfortaa"/>
              <a:cs typeface="Comfortaa"/>
              <a:sym typeface="Comfortaa"/>
            </a:endParaRPr>
          </a:p>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Algorithm</a:t>
            </a:r>
            <a:endParaRPr sz="1800" b="1" dirty="0">
              <a:solidFill>
                <a:srgbClr val="662D91"/>
              </a:solidFill>
              <a:latin typeface="Comfortaa"/>
              <a:ea typeface="Comfortaa"/>
              <a:cs typeface="Comfortaa"/>
              <a:sym typeface="Comfortaa"/>
            </a:endParaRPr>
          </a:p>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Experiment result</a:t>
            </a:r>
            <a:endParaRPr sz="1800" b="1" dirty="0">
              <a:solidFill>
                <a:srgbClr val="662D91"/>
              </a:solidFill>
              <a:latin typeface="Comfortaa"/>
              <a:ea typeface="Comfortaa"/>
              <a:cs typeface="Comfortaa"/>
              <a:sym typeface="Comfortaa"/>
            </a:endParaRPr>
          </a:p>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Conclusion </a:t>
            </a:r>
            <a:endParaRPr sz="1800" b="1" dirty="0">
              <a:solidFill>
                <a:srgbClr val="662D91"/>
              </a:solidFill>
              <a:latin typeface="Comfortaa"/>
              <a:ea typeface="Comfortaa"/>
              <a:cs typeface="Comfortaa"/>
              <a:sym typeface="Comfortaa"/>
            </a:endParaRPr>
          </a:p>
          <a:p>
            <a:pPr marL="457200" lvl="0" indent="-342900" algn="l" rtl="0">
              <a:lnSpc>
                <a:spcPct val="150000"/>
              </a:lnSpc>
              <a:spcBef>
                <a:spcPts val="0"/>
              </a:spcBef>
              <a:spcAft>
                <a:spcPts val="0"/>
              </a:spcAft>
              <a:buClr>
                <a:srgbClr val="662D91"/>
              </a:buClr>
              <a:buSzPts val="1800"/>
              <a:buFont typeface="Comfortaa"/>
              <a:buAutoNum type="arabicPeriod"/>
            </a:pPr>
            <a:r>
              <a:rPr lang="uk" sz="1800" b="1" dirty="0">
                <a:solidFill>
                  <a:srgbClr val="662D91"/>
                </a:solidFill>
                <a:latin typeface="Comfortaa"/>
                <a:ea typeface="Comfortaa"/>
                <a:cs typeface="Comfortaa"/>
                <a:sym typeface="Comfortaa"/>
              </a:rPr>
              <a:t>Future work</a:t>
            </a:r>
            <a:endParaRPr sz="1800" b="1" dirty="0">
              <a:solidFill>
                <a:srgbClr val="662D91"/>
              </a:solidFill>
              <a:latin typeface="Comfortaa"/>
              <a:ea typeface="Comfortaa"/>
              <a:cs typeface="Comfortaa"/>
              <a:sym typeface="Comfortaa"/>
            </a:endParaRPr>
          </a:p>
        </p:txBody>
      </p:sp>
      <p:sp>
        <p:nvSpPr>
          <p:cNvPr id="66" name="Google Shape;6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662D91"/>
        </a:solidFill>
        <a:effectLst/>
      </p:bgPr>
    </p:bg>
    <p:spTree>
      <p:nvGrpSpPr>
        <p:cNvPr id="1" name="Shape 255"/>
        <p:cNvGrpSpPr/>
        <p:nvPr/>
      </p:nvGrpSpPr>
      <p:grpSpPr>
        <a:xfrm>
          <a:off x="0" y="0"/>
          <a:ext cx="0" cy="0"/>
          <a:chOff x="0" y="0"/>
          <a:chExt cx="0" cy="0"/>
        </a:xfrm>
      </p:grpSpPr>
      <p:sp>
        <p:nvSpPr>
          <p:cNvPr id="257" name="Google Shape;257;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solidFill>
                  <a:schemeClr val="lt1"/>
                </a:solidFill>
              </a:rPr>
              <a:t>20</a:t>
            </a:fld>
            <a:endParaRPr>
              <a:solidFill>
                <a:schemeClr val="lt1"/>
              </a:solidFill>
            </a:endParaRPr>
          </a:p>
        </p:txBody>
      </p:sp>
      <p:sp>
        <p:nvSpPr>
          <p:cNvPr id="259" name="Google Shape;259;p35"/>
          <p:cNvSpPr txBox="1"/>
          <p:nvPr/>
        </p:nvSpPr>
        <p:spPr>
          <a:xfrm>
            <a:off x="471450" y="387875"/>
            <a:ext cx="8201100"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uk" sz="2800">
                <a:solidFill>
                  <a:schemeClr val="lt1"/>
                </a:solidFill>
                <a:latin typeface="Comfortaa Regular"/>
                <a:ea typeface="Comfortaa Regular"/>
                <a:cs typeface="Comfortaa Regular"/>
                <a:sym typeface="Comfortaa Regular"/>
              </a:rPr>
              <a:t>Contribution</a:t>
            </a:r>
            <a:endParaRPr sz="2800">
              <a:solidFill>
                <a:schemeClr val="lt1"/>
              </a:solidFill>
              <a:latin typeface="Comfortaa Regular"/>
              <a:ea typeface="Comfortaa Regular"/>
              <a:cs typeface="Comfortaa Regular"/>
              <a:sym typeface="Comfortaa Regular"/>
            </a:endParaRPr>
          </a:p>
        </p:txBody>
      </p:sp>
      <p:sp>
        <p:nvSpPr>
          <p:cNvPr id="11" name="Google Shape;258;p35">
            <a:extLst>
              <a:ext uri="{FF2B5EF4-FFF2-40B4-BE49-F238E27FC236}">
                <a16:creationId xmlns:a16="http://schemas.microsoft.com/office/drawing/2014/main" id="{9F789277-6B59-3A4D-A123-8C568C67476F}"/>
              </a:ext>
            </a:extLst>
          </p:cNvPr>
          <p:cNvSpPr txBox="1">
            <a:spLocks noGrp="1"/>
          </p:cNvSpPr>
          <p:nvPr>
            <p:ph type="ctrTitle"/>
          </p:nvPr>
        </p:nvSpPr>
        <p:spPr>
          <a:xfrm>
            <a:off x="471451" y="1127975"/>
            <a:ext cx="8333882" cy="2800558"/>
          </a:xfrm>
          <a:prstGeom prst="rect">
            <a:avLst/>
          </a:prstGeom>
        </p:spPr>
        <p:txBody>
          <a:bodyPr spcFirstLastPara="1" wrap="square" lIns="91425" tIns="91425" rIns="91425" bIns="91425" anchor="t" anchorCtr="0">
            <a:noAutofit/>
          </a:bodyPr>
          <a:lstStyle/>
          <a:p>
            <a:pPr marL="457200" lvl="0" indent="-317500" algn="l" rtl="0">
              <a:lnSpc>
                <a:spcPct val="200000"/>
              </a:lnSpc>
              <a:spcBef>
                <a:spcPts val="0"/>
              </a:spcBef>
              <a:spcAft>
                <a:spcPts val="0"/>
              </a:spcAft>
              <a:buClr>
                <a:schemeClr val="lt1"/>
              </a:buClr>
              <a:buSzPts val="1400"/>
              <a:buFont typeface="Comfortaa"/>
              <a:buAutoNum type="arabicPeriod"/>
            </a:pPr>
            <a:r>
              <a:rPr lang="en-US" sz="1400" dirty="0">
                <a:solidFill>
                  <a:schemeClr val="lt1"/>
                </a:solidFill>
                <a:latin typeface="Comfortaa"/>
                <a:ea typeface="Comfortaa"/>
                <a:cs typeface="Comfortaa"/>
                <a:sym typeface="Comfortaa"/>
              </a:rPr>
              <a:t>Scribe additional dataset from google with annotated categories </a:t>
            </a:r>
          </a:p>
          <a:p>
            <a:pPr marL="457200" lvl="0" indent="-317500" algn="l" rtl="0">
              <a:lnSpc>
                <a:spcPct val="200000"/>
              </a:lnSpc>
              <a:spcBef>
                <a:spcPts val="0"/>
              </a:spcBef>
              <a:spcAft>
                <a:spcPts val="0"/>
              </a:spcAft>
              <a:buClr>
                <a:schemeClr val="lt1"/>
              </a:buClr>
              <a:buSzPts val="1400"/>
              <a:buFont typeface="Comfortaa"/>
              <a:buAutoNum type="arabicPeriod"/>
            </a:pPr>
            <a:r>
              <a:rPr lang="en-US" sz="1400" dirty="0">
                <a:solidFill>
                  <a:schemeClr val="lt1"/>
                </a:solidFill>
                <a:latin typeface="Comfortaa"/>
                <a:ea typeface="Comfortaa"/>
                <a:cs typeface="Comfortaa"/>
                <a:sym typeface="Comfortaa"/>
              </a:rPr>
              <a:t>Implement algorithm to acquire important phrase from sentence based on dependency parser.</a:t>
            </a:r>
          </a:p>
          <a:p>
            <a:pPr marL="138113" lvl="0" indent="1588" algn="l">
              <a:lnSpc>
                <a:spcPct val="200000"/>
              </a:lnSpc>
              <a:buClr>
                <a:schemeClr val="lt1"/>
              </a:buClr>
              <a:buSzPts val="1400"/>
              <a:buFont typeface="Comfortaa"/>
              <a:buAutoNum type="arabicPeriod"/>
            </a:pPr>
            <a:r>
              <a:rPr lang="en-US" sz="1400" dirty="0">
                <a:solidFill>
                  <a:schemeClr val="lt1"/>
                </a:solidFill>
                <a:latin typeface="Comfortaa"/>
                <a:ea typeface="Comfortaa"/>
                <a:cs typeface="Comfortaa"/>
                <a:sym typeface="Comfortaa"/>
              </a:rPr>
              <a:t>  Create category classifier</a:t>
            </a:r>
            <a:br>
              <a:rPr lang="en-US" sz="1400" dirty="0">
                <a:solidFill>
                  <a:schemeClr val="lt1"/>
                </a:solidFill>
                <a:latin typeface="Comfortaa"/>
                <a:ea typeface="Comfortaa"/>
                <a:cs typeface="Comfortaa"/>
                <a:sym typeface="Comfortaa"/>
              </a:rPr>
            </a:br>
            <a:r>
              <a:rPr lang="en-US" sz="1400" dirty="0">
                <a:solidFill>
                  <a:schemeClr val="lt1"/>
                </a:solidFill>
                <a:latin typeface="Comfortaa"/>
                <a:ea typeface="Comfortaa"/>
                <a:cs typeface="Comfortaa"/>
                <a:sym typeface="Comfortaa"/>
              </a:rPr>
              <a:t>4.  Determine sentiment of category </a:t>
            </a:r>
            <a:br>
              <a:rPr lang="en-US" sz="1400" dirty="0">
                <a:solidFill>
                  <a:schemeClr val="lt1"/>
                </a:solidFill>
                <a:latin typeface="Comfortaa"/>
                <a:ea typeface="Comfortaa"/>
                <a:cs typeface="Comfortaa"/>
                <a:sym typeface="Comfortaa"/>
              </a:rPr>
            </a:br>
            <a:r>
              <a:rPr lang="en-US" sz="1400" dirty="0">
                <a:solidFill>
                  <a:schemeClr val="lt1"/>
                </a:solidFill>
                <a:latin typeface="Comfortaa"/>
                <a:ea typeface="Comfortaa"/>
                <a:cs typeface="Comfortaa"/>
                <a:sym typeface="Comfortaa"/>
              </a:rPr>
              <a:t>5.  Generate short summary about hotel  based on user reviews </a:t>
            </a:r>
            <a:br>
              <a:rPr lang="en-US" sz="1400" dirty="0">
                <a:solidFill>
                  <a:schemeClr val="lt1"/>
                </a:solidFill>
                <a:latin typeface="Comfortaa"/>
                <a:ea typeface="Comfortaa"/>
                <a:cs typeface="Comfortaa"/>
                <a:sym typeface="Comfortaa"/>
              </a:rPr>
            </a:br>
            <a:br>
              <a:rPr lang="en-US" sz="1400" dirty="0">
                <a:solidFill>
                  <a:schemeClr val="lt1"/>
                </a:solidFill>
                <a:latin typeface="Comfortaa"/>
                <a:ea typeface="Comfortaa"/>
                <a:cs typeface="Comfortaa"/>
                <a:sym typeface="Comfortaa"/>
              </a:rPr>
            </a:br>
            <a:br>
              <a:rPr lang="en-US" sz="1400" dirty="0">
                <a:solidFill>
                  <a:schemeClr val="lt1"/>
                </a:solidFill>
                <a:latin typeface="Comfortaa"/>
                <a:ea typeface="Comfortaa"/>
                <a:cs typeface="Comfortaa"/>
                <a:sym typeface="Comfortaa"/>
              </a:rPr>
            </a:br>
            <a:br>
              <a:rPr lang="en-US" sz="1400" dirty="0">
                <a:solidFill>
                  <a:schemeClr val="lt1"/>
                </a:solidFill>
                <a:latin typeface="Comfortaa"/>
                <a:ea typeface="Comfortaa"/>
                <a:cs typeface="Comfortaa"/>
                <a:sym typeface="Comfortaa"/>
              </a:rPr>
            </a:br>
            <a:br>
              <a:rPr lang="en-US" sz="1400" dirty="0">
                <a:solidFill>
                  <a:schemeClr val="lt1"/>
                </a:solidFill>
                <a:latin typeface="Comfortaa"/>
                <a:ea typeface="Comfortaa"/>
                <a:cs typeface="Comfortaa"/>
                <a:sym typeface="Comfortaa"/>
              </a:rPr>
            </a:br>
            <a:br>
              <a:rPr lang="en-US" sz="1400" dirty="0">
                <a:solidFill>
                  <a:schemeClr val="lt1"/>
                </a:solidFill>
                <a:latin typeface="Comfortaa"/>
                <a:ea typeface="Comfortaa"/>
                <a:cs typeface="Comfortaa"/>
                <a:sym typeface="Comfortaa"/>
              </a:rPr>
            </a:br>
            <a:r>
              <a:rPr lang="en-US" sz="1400" dirty="0">
                <a:solidFill>
                  <a:schemeClr val="lt1"/>
                </a:solidFill>
                <a:latin typeface="Comfortaa"/>
                <a:ea typeface="Comfortaa"/>
                <a:cs typeface="Comfortaa"/>
                <a:sym typeface="Comfortaa"/>
              </a:rPr>
              <a:t> </a:t>
            </a:r>
            <a:br>
              <a:rPr lang="en-US" sz="1400" dirty="0">
                <a:solidFill>
                  <a:schemeClr val="lt1"/>
                </a:solidFill>
                <a:latin typeface="Comfortaa"/>
                <a:ea typeface="Comfortaa"/>
                <a:cs typeface="Comfortaa"/>
                <a:sym typeface="Comfortaa"/>
              </a:rPr>
            </a:br>
            <a:endParaRPr lang="en-US" sz="1400" dirty="0">
              <a:solidFill>
                <a:schemeClr val="lt1"/>
              </a:solidFill>
              <a:latin typeface="Comfortaa"/>
              <a:ea typeface="Comfortaa"/>
              <a:cs typeface="Comfortaa"/>
              <a:sym typeface="Comforta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662D91"/>
        </a:solidFill>
        <a:effectLst/>
      </p:bgPr>
    </p:bg>
    <p:spTree>
      <p:nvGrpSpPr>
        <p:cNvPr id="1" name="Shape 264"/>
        <p:cNvGrpSpPr/>
        <p:nvPr/>
      </p:nvGrpSpPr>
      <p:grpSpPr>
        <a:xfrm>
          <a:off x="0" y="0"/>
          <a:ext cx="0" cy="0"/>
          <a:chOff x="0" y="0"/>
          <a:chExt cx="0" cy="0"/>
        </a:xfrm>
      </p:grpSpPr>
      <p:sp>
        <p:nvSpPr>
          <p:cNvPr id="266" name="Google Shape;266;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solidFill>
                  <a:schemeClr val="lt1"/>
                </a:solidFill>
              </a:rPr>
              <a:t>21</a:t>
            </a:fld>
            <a:endParaRPr>
              <a:solidFill>
                <a:schemeClr val="lt1"/>
              </a:solidFill>
            </a:endParaRPr>
          </a:p>
        </p:txBody>
      </p:sp>
      <p:sp>
        <p:nvSpPr>
          <p:cNvPr id="267" name="Google Shape;267;p36"/>
          <p:cNvSpPr txBox="1">
            <a:spLocks noGrp="1"/>
          </p:cNvSpPr>
          <p:nvPr>
            <p:ph type="ctrTitle"/>
          </p:nvPr>
        </p:nvSpPr>
        <p:spPr>
          <a:xfrm>
            <a:off x="471450" y="1463570"/>
            <a:ext cx="8001008" cy="2716544"/>
          </a:xfrm>
          <a:prstGeom prst="rect">
            <a:avLst/>
          </a:prstGeom>
        </p:spPr>
        <p:txBody>
          <a:bodyPr spcFirstLastPara="1" wrap="square" lIns="91425" tIns="91425" rIns="91425" bIns="91425" anchor="t" anchorCtr="0">
            <a:noAutofit/>
          </a:bodyPr>
          <a:lstStyle/>
          <a:p>
            <a:pPr marL="457200" lvl="0" indent="-317500" algn="l" rtl="0">
              <a:lnSpc>
                <a:spcPct val="200000"/>
              </a:lnSpc>
              <a:spcBef>
                <a:spcPts val="0"/>
              </a:spcBef>
              <a:spcAft>
                <a:spcPts val="0"/>
              </a:spcAft>
              <a:buClr>
                <a:schemeClr val="lt1"/>
              </a:buClr>
              <a:buSzPts val="1400"/>
              <a:buFont typeface="Comfortaa"/>
              <a:buAutoNum type="arabicPeriod"/>
            </a:pPr>
            <a:r>
              <a:rPr lang="en-US" sz="1600" dirty="0">
                <a:solidFill>
                  <a:schemeClr val="lt1"/>
                </a:solidFill>
                <a:latin typeface="Comfortaa"/>
                <a:ea typeface="Comfortaa"/>
                <a:cs typeface="Comfortaa"/>
                <a:sym typeface="Comfortaa"/>
              </a:rPr>
              <a:t>Increase available dataset </a:t>
            </a:r>
            <a:endParaRPr sz="1600" dirty="0">
              <a:solidFill>
                <a:schemeClr val="lt1"/>
              </a:solidFill>
              <a:latin typeface="Comfortaa"/>
              <a:ea typeface="Comfortaa"/>
              <a:cs typeface="Comfortaa"/>
              <a:sym typeface="Comfortaa"/>
            </a:endParaRPr>
          </a:p>
          <a:p>
            <a:pPr marL="457200" lvl="0" indent="-317500" algn="l" rtl="0">
              <a:lnSpc>
                <a:spcPct val="200000"/>
              </a:lnSpc>
              <a:spcBef>
                <a:spcPts val="0"/>
              </a:spcBef>
              <a:spcAft>
                <a:spcPts val="0"/>
              </a:spcAft>
              <a:buClr>
                <a:schemeClr val="lt1"/>
              </a:buClr>
              <a:buSzPts val="1400"/>
              <a:buFont typeface="Comfortaa"/>
              <a:buAutoNum type="arabicPeriod"/>
            </a:pPr>
            <a:r>
              <a:rPr lang="en-US" sz="1600" dirty="0">
                <a:solidFill>
                  <a:schemeClr val="lt1"/>
                </a:solidFill>
                <a:latin typeface="Comfortaa"/>
                <a:ea typeface="Comfortaa"/>
                <a:cs typeface="Comfortaa"/>
                <a:sym typeface="Comfortaa"/>
              </a:rPr>
              <a:t>Manually annotated dataset for category and sentiment classifier</a:t>
            </a:r>
          </a:p>
          <a:p>
            <a:pPr marL="138113" lvl="0" algn="l" rtl="0">
              <a:lnSpc>
                <a:spcPct val="200000"/>
              </a:lnSpc>
              <a:spcBef>
                <a:spcPts val="0"/>
              </a:spcBef>
              <a:spcAft>
                <a:spcPts val="0"/>
              </a:spcAft>
              <a:buClr>
                <a:schemeClr val="lt1"/>
              </a:buClr>
              <a:buSzPts val="1400"/>
              <a:buFont typeface="Comfortaa"/>
              <a:buAutoNum type="arabicPeriod"/>
            </a:pPr>
            <a:r>
              <a:rPr lang="en-US" sz="1600" dirty="0">
                <a:solidFill>
                  <a:schemeClr val="lt1"/>
                </a:solidFill>
                <a:latin typeface="Comfortaa"/>
                <a:ea typeface="Comfortaa"/>
                <a:cs typeface="Comfortaa"/>
                <a:sym typeface="Comfortaa"/>
              </a:rPr>
              <a:t>  Use GTP-2 to generate short quality description about hotel</a:t>
            </a:r>
            <a:br>
              <a:rPr lang="en-US" sz="1600" dirty="0">
                <a:solidFill>
                  <a:schemeClr val="lt1"/>
                </a:solidFill>
                <a:latin typeface="Comfortaa"/>
                <a:ea typeface="Comfortaa"/>
                <a:cs typeface="Comfortaa"/>
                <a:sym typeface="Comfortaa"/>
              </a:rPr>
            </a:br>
            <a:r>
              <a:rPr lang="en-US" sz="1600" dirty="0">
                <a:solidFill>
                  <a:schemeClr val="lt1"/>
                </a:solidFill>
                <a:latin typeface="Comfortaa"/>
                <a:ea typeface="Comfortaa"/>
                <a:cs typeface="Comfortaa"/>
                <a:sym typeface="Comfortaa"/>
              </a:rPr>
              <a:t>4.  Make instrument to work suitable in real time</a:t>
            </a:r>
            <a:br>
              <a:rPr lang="en-US" sz="1400" dirty="0">
                <a:solidFill>
                  <a:schemeClr val="lt1"/>
                </a:solidFill>
                <a:latin typeface="Comfortaa"/>
                <a:ea typeface="Comfortaa"/>
                <a:cs typeface="Comfortaa"/>
                <a:sym typeface="Comfortaa"/>
              </a:rPr>
            </a:br>
            <a:r>
              <a:rPr lang="en-US" sz="1400" dirty="0">
                <a:solidFill>
                  <a:schemeClr val="lt1"/>
                </a:solidFill>
                <a:latin typeface="Comfortaa"/>
                <a:ea typeface="Comfortaa"/>
                <a:cs typeface="Comfortaa"/>
                <a:sym typeface="Comfortaa"/>
              </a:rPr>
              <a:t>5.   Create  mini user friendly interface </a:t>
            </a:r>
          </a:p>
        </p:txBody>
      </p:sp>
      <p:sp>
        <p:nvSpPr>
          <p:cNvPr id="268" name="Google Shape;268;p36"/>
          <p:cNvSpPr txBox="1"/>
          <p:nvPr/>
        </p:nvSpPr>
        <p:spPr>
          <a:xfrm>
            <a:off x="471450" y="387875"/>
            <a:ext cx="8201100"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uk" sz="2800" dirty="0">
                <a:solidFill>
                  <a:schemeClr val="lt1"/>
                </a:solidFill>
                <a:latin typeface="Comfortaa Regular"/>
                <a:ea typeface="Comfortaa Regular"/>
                <a:cs typeface="Comfortaa Regular"/>
                <a:sym typeface="Comfortaa Regular"/>
              </a:rPr>
              <a:t>Future work</a:t>
            </a:r>
            <a:endParaRPr sz="2800" dirty="0">
              <a:solidFill>
                <a:schemeClr val="lt1"/>
              </a:solidFill>
              <a:latin typeface="Comfortaa Regular"/>
              <a:ea typeface="Comfortaa Regular"/>
              <a:cs typeface="Comfortaa Regular"/>
              <a:sym typeface="Comfortaa Regul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662D91"/>
        </a:solidFill>
        <a:effectLst/>
      </p:bgPr>
    </p:bg>
    <p:spTree>
      <p:nvGrpSpPr>
        <p:cNvPr id="1" name="Shape 281"/>
        <p:cNvGrpSpPr/>
        <p:nvPr/>
      </p:nvGrpSpPr>
      <p:grpSpPr>
        <a:xfrm>
          <a:off x="0" y="0"/>
          <a:ext cx="0" cy="0"/>
          <a:chOff x="0" y="0"/>
          <a:chExt cx="0" cy="0"/>
        </a:xfrm>
      </p:grpSpPr>
      <p:sp>
        <p:nvSpPr>
          <p:cNvPr id="282" name="Google Shape;282;p38"/>
          <p:cNvSpPr txBox="1">
            <a:spLocks noGrp="1"/>
          </p:cNvSpPr>
          <p:nvPr>
            <p:ph type="ctrTitle"/>
          </p:nvPr>
        </p:nvSpPr>
        <p:spPr>
          <a:xfrm>
            <a:off x="226800" y="2212050"/>
            <a:ext cx="8520600" cy="71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uk" sz="3400">
                <a:solidFill>
                  <a:srgbClr val="FFFFFF"/>
                </a:solidFill>
                <a:latin typeface="Comfortaa"/>
                <a:ea typeface="Comfortaa"/>
                <a:cs typeface="Comfortaa"/>
                <a:sym typeface="Comfortaa"/>
              </a:rPr>
              <a:t>Questions?</a:t>
            </a:r>
            <a:endParaRPr sz="3400">
              <a:solidFill>
                <a:srgbClr val="FFFFFF"/>
              </a:solidFill>
              <a:latin typeface="Comfortaa"/>
              <a:ea typeface="Comfortaa"/>
              <a:cs typeface="Comfortaa"/>
              <a:sym typeface="Comfortaa"/>
            </a:endParaRPr>
          </a:p>
        </p:txBody>
      </p:sp>
      <p:sp>
        <p:nvSpPr>
          <p:cNvPr id="284" name="Google Shape;284;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solidFill>
                  <a:schemeClr val="lt1"/>
                </a:solidFill>
              </a:rPr>
              <a:t>22</a:t>
            </a:fld>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6" name="Google Shape;7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3</a:t>
            </a:fld>
            <a:endParaRPr/>
          </a:p>
        </p:txBody>
      </p:sp>
      <p:pic>
        <p:nvPicPr>
          <p:cNvPr id="10" name="Image" descr="Image">
            <a:extLst>
              <a:ext uri="{FF2B5EF4-FFF2-40B4-BE49-F238E27FC236}">
                <a16:creationId xmlns:a16="http://schemas.microsoft.com/office/drawing/2014/main" id="{D0CBBEA8-3685-2846-AC2E-81A2B1EA71D0}"/>
              </a:ext>
            </a:extLst>
          </p:cNvPr>
          <p:cNvPicPr>
            <a:picLocks noChangeAspect="1"/>
          </p:cNvPicPr>
          <p:nvPr/>
        </p:nvPicPr>
        <p:blipFill>
          <a:blip r:embed="rId3"/>
          <a:stretch>
            <a:fillRect/>
          </a:stretch>
        </p:blipFill>
        <p:spPr>
          <a:xfrm>
            <a:off x="941879" y="1809852"/>
            <a:ext cx="5274329" cy="2760232"/>
          </a:xfrm>
          <a:prstGeom prst="rect">
            <a:avLst/>
          </a:prstGeom>
          <a:ln w="12700">
            <a:miter lim="400000"/>
          </a:ln>
        </p:spPr>
      </p:pic>
      <p:sp>
        <p:nvSpPr>
          <p:cNvPr id="11" name="Google Shape;93;p17">
            <a:extLst>
              <a:ext uri="{FF2B5EF4-FFF2-40B4-BE49-F238E27FC236}">
                <a16:creationId xmlns:a16="http://schemas.microsoft.com/office/drawing/2014/main" id="{9AEB283B-DDD7-2743-AD36-721EDBFC0E44}"/>
              </a:ext>
            </a:extLst>
          </p:cNvPr>
          <p:cNvSpPr txBox="1"/>
          <p:nvPr/>
        </p:nvSpPr>
        <p:spPr>
          <a:xfrm>
            <a:off x="3505625" y="248208"/>
            <a:ext cx="1582842" cy="61220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uk" sz="2800" dirty="0">
                <a:solidFill>
                  <a:srgbClr val="662D91"/>
                </a:solidFill>
                <a:latin typeface="Comfortaa Regular"/>
                <a:ea typeface="Comfortaa Regular"/>
                <a:cs typeface="Comfortaa Regular"/>
                <a:sym typeface="Comfortaa Regular"/>
              </a:rPr>
              <a:t>Goal</a:t>
            </a:r>
            <a:endParaRPr sz="2800" dirty="0">
              <a:solidFill>
                <a:srgbClr val="662D91"/>
              </a:solidFill>
              <a:latin typeface="Comfortaa Regular"/>
              <a:ea typeface="Comfortaa Regular"/>
              <a:cs typeface="Comfortaa Regular"/>
              <a:sym typeface="Comfortaa Regular"/>
            </a:endParaRPr>
          </a:p>
        </p:txBody>
      </p:sp>
      <p:pic>
        <p:nvPicPr>
          <p:cNvPr id="12" name="Picture 11">
            <a:extLst>
              <a:ext uri="{FF2B5EF4-FFF2-40B4-BE49-F238E27FC236}">
                <a16:creationId xmlns:a16="http://schemas.microsoft.com/office/drawing/2014/main" id="{39933D1A-E5B6-3D4A-9863-F1DC9F41E2F8}"/>
              </a:ext>
            </a:extLst>
          </p:cNvPr>
          <p:cNvPicPr>
            <a:picLocks noChangeAspect="1"/>
          </p:cNvPicPr>
          <p:nvPr/>
        </p:nvPicPr>
        <p:blipFill>
          <a:blip r:embed="rId4"/>
          <a:stretch>
            <a:fillRect/>
          </a:stretch>
        </p:blipFill>
        <p:spPr>
          <a:xfrm>
            <a:off x="941879" y="1011283"/>
            <a:ext cx="4216400" cy="4191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4" name="Google Shape;94;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4</a:t>
            </a:fld>
            <a:endParaRPr/>
          </a:p>
        </p:txBody>
      </p:sp>
      <p:pic>
        <p:nvPicPr>
          <p:cNvPr id="3" name="Picture 2">
            <a:extLst>
              <a:ext uri="{FF2B5EF4-FFF2-40B4-BE49-F238E27FC236}">
                <a16:creationId xmlns:a16="http://schemas.microsoft.com/office/drawing/2014/main" id="{3DD1BA31-F7FC-AB47-B5F5-89A407E66E5A}"/>
              </a:ext>
            </a:extLst>
          </p:cNvPr>
          <p:cNvPicPr>
            <a:picLocks noChangeAspect="1"/>
          </p:cNvPicPr>
          <p:nvPr/>
        </p:nvPicPr>
        <p:blipFill rotWithShape="1">
          <a:blip r:embed="rId3"/>
          <a:srcRect b="3198"/>
          <a:stretch/>
        </p:blipFill>
        <p:spPr>
          <a:xfrm>
            <a:off x="0" y="200781"/>
            <a:ext cx="9144000" cy="4741938"/>
          </a:xfrm>
          <a:prstGeom prst="rect">
            <a:avLst/>
          </a:prstGeom>
        </p:spPr>
      </p:pic>
      <p:sp>
        <p:nvSpPr>
          <p:cNvPr id="7" name="Oval 6">
            <a:extLst>
              <a:ext uri="{FF2B5EF4-FFF2-40B4-BE49-F238E27FC236}">
                <a16:creationId xmlns:a16="http://schemas.microsoft.com/office/drawing/2014/main" id="{45DA6592-71C5-794B-899F-536020CA5CAE}"/>
              </a:ext>
            </a:extLst>
          </p:cNvPr>
          <p:cNvSpPr/>
          <p:nvPr/>
        </p:nvSpPr>
        <p:spPr>
          <a:xfrm>
            <a:off x="2785534" y="410377"/>
            <a:ext cx="237067" cy="224621"/>
          </a:xfrm>
          <a:prstGeom prst="ellipse">
            <a:avLst/>
          </a:prstGeom>
          <a:solidFill>
            <a:srgbClr val="FFFFFF">
              <a:alpha val="0"/>
            </a:srgb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A" dirty="0">
                <a:solidFill>
                  <a:schemeClr val="tx1"/>
                </a:solidFill>
              </a:rPr>
              <a:t>1</a:t>
            </a:r>
          </a:p>
        </p:txBody>
      </p:sp>
      <p:sp>
        <p:nvSpPr>
          <p:cNvPr id="12" name="Oval 11">
            <a:extLst>
              <a:ext uri="{FF2B5EF4-FFF2-40B4-BE49-F238E27FC236}">
                <a16:creationId xmlns:a16="http://schemas.microsoft.com/office/drawing/2014/main" id="{9C6B28BF-18F2-DD49-85FC-7B81206DFCDE}"/>
              </a:ext>
            </a:extLst>
          </p:cNvPr>
          <p:cNvSpPr/>
          <p:nvPr/>
        </p:nvSpPr>
        <p:spPr>
          <a:xfrm>
            <a:off x="5782734" y="1934377"/>
            <a:ext cx="237067" cy="224621"/>
          </a:xfrm>
          <a:prstGeom prst="ellipse">
            <a:avLst/>
          </a:prstGeom>
          <a:solidFill>
            <a:srgbClr val="FFFFFF">
              <a:alpha val="0"/>
            </a:srgb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A" dirty="0">
                <a:solidFill>
                  <a:schemeClr val="tx1"/>
                </a:solidFill>
              </a:rPr>
              <a:t>3</a:t>
            </a:r>
          </a:p>
        </p:txBody>
      </p:sp>
      <p:pic>
        <p:nvPicPr>
          <p:cNvPr id="8" name="Picture 7">
            <a:extLst>
              <a:ext uri="{FF2B5EF4-FFF2-40B4-BE49-F238E27FC236}">
                <a16:creationId xmlns:a16="http://schemas.microsoft.com/office/drawing/2014/main" id="{C94D3984-D38D-C34A-8E7D-0509AF39F107}"/>
              </a:ext>
            </a:extLst>
          </p:cNvPr>
          <p:cNvPicPr>
            <a:picLocks noChangeAspect="1"/>
          </p:cNvPicPr>
          <p:nvPr/>
        </p:nvPicPr>
        <p:blipFill>
          <a:blip r:embed="rId4"/>
          <a:stretch>
            <a:fillRect/>
          </a:stretch>
        </p:blipFill>
        <p:spPr>
          <a:xfrm>
            <a:off x="6498090" y="268912"/>
            <a:ext cx="2523068" cy="2302838"/>
          </a:xfrm>
          <a:prstGeom prst="rect">
            <a:avLst/>
          </a:prstGeom>
        </p:spPr>
      </p:pic>
      <p:sp>
        <p:nvSpPr>
          <p:cNvPr id="14" name="Oval 13">
            <a:extLst>
              <a:ext uri="{FF2B5EF4-FFF2-40B4-BE49-F238E27FC236}">
                <a16:creationId xmlns:a16="http://schemas.microsoft.com/office/drawing/2014/main" id="{E82B7D0D-9FB6-3541-A3EC-14C3E3EDB3A5}"/>
              </a:ext>
            </a:extLst>
          </p:cNvPr>
          <p:cNvSpPr/>
          <p:nvPr/>
        </p:nvSpPr>
        <p:spPr>
          <a:xfrm>
            <a:off x="6140412" y="410377"/>
            <a:ext cx="237067" cy="224621"/>
          </a:xfrm>
          <a:prstGeom prst="ellipse">
            <a:avLst/>
          </a:prstGeom>
          <a:solidFill>
            <a:srgbClr val="FFFFFF">
              <a:alpha val="0"/>
            </a:srgb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A" dirty="0">
                <a:solidFill>
                  <a:schemeClr val="tx1"/>
                </a:solidFill>
              </a:rPr>
              <a:t>2</a:t>
            </a:r>
          </a:p>
        </p:txBody>
      </p:sp>
      <p:sp>
        <p:nvSpPr>
          <p:cNvPr id="16" name="Google Shape;219;p30">
            <a:extLst>
              <a:ext uri="{FF2B5EF4-FFF2-40B4-BE49-F238E27FC236}">
                <a16:creationId xmlns:a16="http://schemas.microsoft.com/office/drawing/2014/main" id="{E66CAF06-103B-1647-A9BB-633AD9F0B4A6}"/>
              </a:ext>
            </a:extLst>
          </p:cNvPr>
          <p:cNvSpPr txBox="1"/>
          <p:nvPr/>
        </p:nvSpPr>
        <p:spPr>
          <a:xfrm>
            <a:off x="217450" y="4883417"/>
            <a:ext cx="6851100" cy="346800"/>
          </a:xfrm>
          <a:prstGeom prst="rect">
            <a:avLst/>
          </a:prstGeom>
          <a:noFill/>
          <a:ln>
            <a:noFill/>
          </a:ln>
        </p:spPr>
        <p:txBody>
          <a:bodyPr spcFirstLastPara="1" wrap="square" lIns="91425" tIns="91425" rIns="91425" bIns="91425" anchor="t" anchorCtr="0">
            <a:noAutofit/>
          </a:bodyPr>
          <a:lstStyle/>
          <a:p>
            <a:pPr lvl="0"/>
            <a:r>
              <a:rPr lang="en-US" sz="800" dirty="0">
                <a:hlinkClick r:id="rId5"/>
              </a:rPr>
              <a:t>https://olery.com/content/</a:t>
            </a:r>
            <a:r>
              <a:rPr lang="en-US" sz="800" dirty="0"/>
              <a:t> </a:t>
            </a:r>
            <a:endParaRPr sz="800" dirty="0">
              <a:solidFill>
                <a:srgbClr val="666666"/>
              </a:solidFill>
            </a:endParaRPr>
          </a:p>
        </p:txBody>
      </p:sp>
      <p:pic>
        <p:nvPicPr>
          <p:cNvPr id="19" name="Google Shape;103;p18">
            <a:hlinkClick r:id="rId6"/>
            <a:extLst>
              <a:ext uri="{FF2B5EF4-FFF2-40B4-BE49-F238E27FC236}">
                <a16:creationId xmlns:a16="http://schemas.microsoft.com/office/drawing/2014/main" id="{1127F24E-E124-A647-AF39-4A598252A3E2}"/>
              </a:ext>
            </a:extLst>
          </p:cNvPr>
          <p:cNvPicPr preferRelativeResize="0"/>
          <p:nvPr/>
        </p:nvPicPr>
        <p:blipFill>
          <a:blip r:embed="rId7">
            <a:alphaModFix/>
          </a:blip>
          <a:stretch>
            <a:fillRect/>
          </a:stretch>
        </p:blipFill>
        <p:spPr>
          <a:xfrm>
            <a:off x="7357532" y="3073399"/>
            <a:ext cx="1786467" cy="1666017"/>
          </a:xfrm>
          <a:prstGeom prst="rect">
            <a:avLst/>
          </a:prstGeom>
          <a:noFill/>
          <a:ln w="12700" cap="flat" cmpd="sng">
            <a:solidFill>
              <a:srgbClr val="FFFFFF"/>
            </a:solidFill>
            <a:prstDash val="solid"/>
            <a:miter lim="8000"/>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101" name="Google Shape;101;p18"/>
          <p:cNvSpPr txBox="1"/>
          <p:nvPr/>
        </p:nvSpPr>
        <p:spPr>
          <a:xfrm>
            <a:off x="412726" y="331128"/>
            <a:ext cx="8201100"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rgbClr val="662D91"/>
                </a:solidFill>
                <a:latin typeface="Comfortaa Regular"/>
                <a:ea typeface="Comfortaa Regular"/>
                <a:cs typeface="Comfortaa Regular"/>
                <a:sym typeface="Comfortaa Regular"/>
              </a:rPr>
              <a:t>Algorithm</a:t>
            </a:r>
            <a:endParaRPr sz="2800" dirty="0">
              <a:solidFill>
                <a:srgbClr val="662D91"/>
              </a:solidFill>
              <a:latin typeface="Comfortaa Regular"/>
              <a:ea typeface="Comfortaa Regular"/>
              <a:cs typeface="Comfortaa Regular"/>
              <a:sym typeface="Comfortaa Regular"/>
            </a:endParaRPr>
          </a:p>
        </p:txBody>
      </p:sp>
      <p:sp>
        <p:nvSpPr>
          <p:cNvPr id="104" name="Google Shape;104;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5</a:t>
            </a:fld>
            <a:endParaRPr/>
          </a:p>
        </p:txBody>
      </p:sp>
      <p:sp>
        <p:nvSpPr>
          <p:cNvPr id="10" name="Google Shape;65;p14">
            <a:extLst>
              <a:ext uri="{FF2B5EF4-FFF2-40B4-BE49-F238E27FC236}">
                <a16:creationId xmlns:a16="http://schemas.microsoft.com/office/drawing/2014/main" id="{9D7BA1AB-C90A-824B-B9BE-ADD6A6F245F3}"/>
              </a:ext>
            </a:extLst>
          </p:cNvPr>
          <p:cNvSpPr txBox="1"/>
          <p:nvPr/>
        </p:nvSpPr>
        <p:spPr>
          <a:xfrm>
            <a:off x="304503" y="1403783"/>
            <a:ext cx="8839497" cy="267715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Select interesting hotel </a:t>
            </a:r>
          </a:p>
          <a:p>
            <a:pPr marL="457200" lvl="0" indent="-342900" algn="l" rtl="0">
              <a:lnSpc>
                <a:spcPct val="150000"/>
              </a:lnSpc>
              <a:spcBef>
                <a:spcPts val="0"/>
              </a:spcBef>
              <a:spcAft>
                <a:spcPts val="0"/>
              </a:spcAft>
              <a:buClr>
                <a:srgbClr val="662D91"/>
              </a:buClr>
              <a:buSzPts val="1800"/>
              <a:buFont typeface="Comfortaa"/>
              <a:buAutoNum type="arabicPeriod"/>
            </a:pPr>
            <a:r>
              <a:rPr lang="en-US" sz="1800" b="1" dirty="0">
                <a:solidFill>
                  <a:srgbClr val="662D91"/>
                </a:solidFill>
                <a:latin typeface="Comfortaa"/>
                <a:ea typeface="Comfortaa"/>
                <a:cs typeface="Comfortaa"/>
                <a:sym typeface="Comfortaa"/>
              </a:rPr>
              <a:t>Acquire import phrase for each review </a:t>
            </a:r>
            <a:endParaRPr sz="1800" b="1" dirty="0">
              <a:solidFill>
                <a:srgbClr val="662D91"/>
              </a:solidFill>
              <a:latin typeface="Comfortaa"/>
              <a:ea typeface="Comfortaa"/>
              <a:cs typeface="Comfortaa"/>
              <a:sym typeface="Comfortaa"/>
            </a:endParaRPr>
          </a:p>
          <a:p>
            <a:pPr marL="114300" lvl="0" algn="l" rtl="0">
              <a:lnSpc>
                <a:spcPct val="150000"/>
              </a:lnSpc>
              <a:spcBef>
                <a:spcPts val="0"/>
              </a:spcBef>
              <a:spcAft>
                <a:spcPts val="0"/>
              </a:spcAft>
              <a:buClr>
                <a:srgbClr val="662D91"/>
              </a:buClr>
              <a:buSzPts val="1800"/>
            </a:pPr>
            <a:r>
              <a:rPr lang="en-US" sz="1800" b="1" dirty="0">
                <a:solidFill>
                  <a:srgbClr val="662D91"/>
                </a:solidFill>
                <a:latin typeface="Comfortaa"/>
                <a:ea typeface="Comfortaa"/>
                <a:cs typeface="Comfortaa"/>
                <a:sym typeface="Comfortaa"/>
              </a:rPr>
              <a:t>2. Classify which exactly topic people mention  in each phrase</a:t>
            </a:r>
          </a:p>
          <a:p>
            <a:pPr marL="114300" lvl="0" algn="l" rtl="0">
              <a:lnSpc>
                <a:spcPct val="150000"/>
              </a:lnSpc>
              <a:spcBef>
                <a:spcPts val="0"/>
              </a:spcBef>
              <a:spcAft>
                <a:spcPts val="0"/>
              </a:spcAft>
              <a:buClr>
                <a:srgbClr val="662D91"/>
              </a:buClr>
              <a:buSzPts val="1800"/>
            </a:pPr>
            <a:r>
              <a:rPr lang="en-US" sz="1800" b="1" dirty="0">
                <a:solidFill>
                  <a:srgbClr val="662D91"/>
                </a:solidFill>
                <a:latin typeface="Comfortaa"/>
                <a:ea typeface="Comfortaa"/>
                <a:cs typeface="Comfortaa"/>
                <a:sym typeface="Comfortaa"/>
              </a:rPr>
              <a:t>3. Classify sentiment of each phrase and general sentiment for topic</a:t>
            </a:r>
          </a:p>
          <a:p>
            <a:pPr marL="114300" lvl="0" algn="l" rtl="0">
              <a:lnSpc>
                <a:spcPct val="150000"/>
              </a:lnSpc>
              <a:spcBef>
                <a:spcPts val="0"/>
              </a:spcBef>
              <a:spcAft>
                <a:spcPts val="0"/>
              </a:spcAft>
              <a:buClr>
                <a:srgbClr val="662D91"/>
              </a:buClr>
              <a:buSzPts val="1800"/>
            </a:pPr>
            <a:r>
              <a:rPr lang="en-US" sz="1800" b="1" dirty="0">
                <a:solidFill>
                  <a:srgbClr val="662D91"/>
                </a:solidFill>
                <a:latin typeface="Comfortaa"/>
                <a:ea typeface="Comfortaa"/>
                <a:cs typeface="Comfortaa"/>
                <a:sym typeface="Comfortaa"/>
              </a:rPr>
              <a:t>4. Generate short summary about hotel </a:t>
            </a:r>
          </a:p>
          <a:p>
            <a:pPr marL="114300" lvl="0" algn="l" rtl="0">
              <a:lnSpc>
                <a:spcPct val="150000"/>
              </a:lnSpc>
              <a:spcBef>
                <a:spcPts val="0"/>
              </a:spcBef>
              <a:spcAft>
                <a:spcPts val="0"/>
              </a:spcAft>
              <a:buClr>
                <a:srgbClr val="662D91"/>
              </a:buClr>
              <a:buSzPts val="1800"/>
            </a:pPr>
            <a:r>
              <a:rPr lang="en-US" sz="1800" b="1" dirty="0">
                <a:solidFill>
                  <a:srgbClr val="662D91"/>
                </a:solidFill>
                <a:latin typeface="Comfortaa"/>
                <a:ea typeface="Comfortaa"/>
                <a:cs typeface="Comfortaa"/>
                <a:sym typeface="Comfortaa"/>
              </a:rPr>
              <a:t>5. Generate summary text description.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1" name="Google Shape;111;p19"/>
          <p:cNvSpPr txBox="1"/>
          <p:nvPr/>
        </p:nvSpPr>
        <p:spPr>
          <a:xfrm>
            <a:off x="471450" y="257821"/>
            <a:ext cx="8201100"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rgbClr val="662D91"/>
                </a:solidFill>
                <a:latin typeface="Comfortaa Regular"/>
                <a:ea typeface="Comfortaa Regular"/>
                <a:cs typeface="Comfortaa Regular"/>
                <a:sym typeface="Comfortaa Regular"/>
              </a:rPr>
              <a:t>Acquire important phrase | Collocations </a:t>
            </a:r>
            <a:endParaRPr sz="2800" dirty="0">
              <a:solidFill>
                <a:srgbClr val="662D91"/>
              </a:solidFill>
              <a:latin typeface="Comfortaa Regular"/>
              <a:ea typeface="Comfortaa Regular"/>
              <a:cs typeface="Comfortaa Regular"/>
              <a:sym typeface="Comfortaa Regular"/>
            </a:endParaRPr>
          </a:p>
        </p:txBody>
      </p:sp>
      <p:sp>
        <p:nvSpPr>
          <p:cNvPr id="114" name="Google Shape;11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6</a:t>
            </a:fld>
            <a:endParaRPr/>
          </a:p>
        </p:txBody>
      </p:sp>
      <p:sp>
        <p:nvSpPr>
          <p:cNvPr id="3" name="Rectangle 2">
            <a:extLst>
              <a:ext uri="{FF2B5EF4-FFF2-40B4-BE49-F238E27FC236}">
                <a16:creationId xmlns:a16="http://schemas.microsoft.com/office/drawing/2014/main" id="{B43C24A0-2D32-D240-84F1-99CCEC211775}"/>
              </a:ext>
            </a:extLst>
          </p:cNvPr>
          <p:cNvSpPr/>
          <p:nvPr/>
        </p:nvSpPr>
        <p:spPr>
          <a:xfrm>
            <a:off x="319050" y="1445573"/>
            <a:ext cx="2020105" cy="1384995"/>
          </a:xfrm>
          <a:prstGeom prst="rect">
            <a:avLst/>
          </a:prstGeom>
        </p:spPr>
        <p:txBody>
          <a:bodyPr wrap="none">
            <a:spAutoFit/>
          </a:bodyPr>
          <a:lstStyle/>
          <a:p>
            <a:r>
              <a:rPr lang="en-US" b="1" dirty="0">
                <a:solidFill>
                  <a:srgbClr val="662D91"/>
                </a:solidFill>
                <a:latin typeface="Comfortaa"/>
                <a:ea typeface="Comfortaa"/>
                <a:cs typeface="Comfortaa"/>
                <a:sym typeface="Comfortaa"/>
              </a:rPr>
              <a:t>Collocation types:</a:t>
            </a:r>
            <a:endParaRPr lang="en-UA" b="1" dirty="0">
              <a:solidFill>
                <a:srgbClr val="662D91"/>
              </a:solidFill>
              <a:latin typeface="Comfortaa"/>
              <a:ea typeface="Comfortaa"/>
              <a:cs typeface="Comfortaa"/>
              <a:sym typeface="Comfortaa"/>
            </a:endParaRPr>
          </a:p>
          <a:p>
            <a:pPr marL="285750" indent="-285750">
              <a:buFont typeface="Arial" panose="020B0604020202020204" pitchFamily="34" charset="0"/>
              <a:buChar char="•"/>
            </a:pPr>
            <a:r>
              <a:rPr lang="en-US" b="1" dirty="0">
                <a:solidFill>
                  <a:srgbClr val="662D91"/>
                </a:solidFill>
                <a:highlight>
                  <a:srgbClr val="00FF00"/>
                </a:highlight>
                <a:latin typeface="Comfortaa"/>
                <a:ea typeface="Comfortaa"/>
                <a:cs typeface="Comfortaa"/>
                <a:sym typeface="Comfortaa"/>
              </a:rPr>
              <a:t>n</a:t>
            </a:r>
            <a:r>
              <a:rPr lang="en-UA" b="1" dirty="0">
                <a:solidFill>
                  <a:srgbClr val="662D91"/>
                </a:solidFill>
                <a:highlight>
                  <a:srgbClr val="00FF00"/>
                </a:highlight>
                <a:latin typeface="Comfortaa"/>
                <a:ea typeface="Comfortaa"/>
                <a:cs typeface="Comfortaa"/>
                <a:sym typeface="Comfortaa"/>
              </a:rPr>
              <a:t>oun + verb</a:t>
            </a:r>
          </a:p>
          <a:p>
            <a:pPr marL="285750" indent="-285750">
              <a:buFont typeface="Arial" panose="020B0604020202020204" pitchFamily="34" charset="0"/>
              <a:buChar char="•"/>
            </a:pPr>
            <a:r>
              <a:rPr lang="en-US" b="1" dirty="0">
                <a:solidFill>
                  <a:srgbClr val="662D91"/>
                </a:solidFill>
                <a:highlight>
                  <a:srgbClr val="00FF00"/>
                </a:highlight>
                <a:latin typeface="Comfortaa"/>
                <a:ea typeface="Comfortaa"/>
                <a:cs typeface="Comfortaa"/>
                <a:sym typeface="Comfortaa"/>
              </a:rPr>
              <a:t>v</a:t>
            </a:r>
            <a:r>
              <a:rPr lang="en-UA" b="1" dirty="0">
                <a:solidFill>
                  <a:srgbClr val="662D91"/>
                </a:solidFill>
                <a:highlight>
                  <a:srgbClr val="00FF00"/>
                </a:highlight>
                <a:latin typeface="Comfortaa"/>
                <a:ea typeface="Comfortaa"/>
                <a:cs typeface="Comfortaa"/>
                <a:sym typeface="Comfortaa"/>
              </a:rPr>
              <a:t>erb + noun</a:t>
            </a:r>
          </a:p>
          <a:p>
            <a:pPr marL="285750" indent="-285750">
              <a:buFont typeface="Arial" panose="020B0604020202020204" pitchFamily="34" charset="0"/>
              <a:buChar char="•"/>
            </a:pPr>
            <a:r>
              <a:rPr lang="en-UA" b="1" dirty="0">
                <a:solidFill>
                  <a:srgbClr val="662D91"/>
                </a:solidFill>
                <a:highlight>
                  <a:srgbClr val="00FF00"/>
                </a:highlight>
                <a:latin typeface="Comfortaa"/>
                <a:ea typeface="Comfortaa"/>
                <a:cs typeface="Comfortaa"/>
                <a:sym typeface="Comfortaa"/>
              </a:rPr>
              <a:t>adjective + noun</a:t>
            </a:r>
          </a:p>
          <a:p>
            <a:pPr marL="285750" indent="-285750">
              <a:buFont typeface="Arial" panose="020B0604020202020204" pitchFamily="34" charset="0"/>
              <a:buChar char="•"/>
            </a:pPr>
            <a:r>
              <a:rPr lang="en-US" b="1" dirty="0">
                <a:solidFill>
                  <a:srgbClr val="662D91"/>
                </a:solidFill>
                <a:latin typeface="Comfortaa"/>
                <a:ea typeface="Comfortaa"/>
                <a:cs typeface="Comfortaa"/>
                <a:sym typeface="Comfortaa"/>
              </a:rPr>
              <a:t>v</a:t>
            </a:r>
            <a:r>
              <a:rPr lang="en-UA" b="1" dirty="0">
                <a:solidFill>
                  <a:srgbClr val="662D91"/>
                </a:solidFill>
                <a:latin typeface="Comfortaa"/>
                <a:ea typeface="Comfortaa"/>
                <a:cs typeface="Comfortaa"/>
                <a:sym typeface="Comfortaa"/>
              </a:rPr>
              <a:t>erb + particle</a:t>
            </a:r>
          </a:p>
          <a:p>
            <a:pPr marL="285750" indent="-285750">
              <a:buFont typeface="Arial" panose="020B0604020202020204" pitchFamily="34" charset="0"/>
              <a:buChar char="•"/>
            </a:pPr>
            <a:r>
              <a:rPr lang="en-US" b="1" dirty="0">
                <a:solidFill>
                  <a:srgbClr val="662D91"/>
                </a:solidFill>
                <a:latin typeface="Comfortaa"/>
                <a:ea typeface="Comfortaa"/>
                <a:cs typeface="Comfortaa"/>
                <a:sym typeface="Comfortaa"/>
              </a:rPr>
              <a:t>a</a:t>
            </a:r>
            <a:r>
              <a:rPr lang="en-UA" b="1" dirty="0">
                <a:solidFill>
                  <a:srgbClr val="662D91"/>
                </a:solidFill>
                <a:latin typeface="Comfortaa"/>
                <a:ea typeface="Comfortaa"/>
                <a:cs typeface="Comfortaa"/>
                <a:sym typeface="Comfortaa"/>
              </a:rPr>
              <a:t>dverb + verb</a:t>
            </a:r>
            <a:endParaRPr lang="en-US" b="1" dirty="0">
              <a:solidFill>
                <a:srgbClr val="662D91"/>
              </a:solidFill>
              <a:latin typeface="Comfortaa"/>
              <a:ea typeface="Comfortaa"/>
              <a:cs typeface="Comfortaa"/>
              <a:sym typeface="Comfortaa"/>
            </a:endParaRPr>
          </a:p>
        </p:txBody>
      </p:sp>
      <p:pic>
        <p:nvPicPr>
          <p:cNvPr id="4" name="Picture 3">
            <a:extLst>
              <a:ext uri="{FF2B5EF4-FFF2-40B4-BE49-F238E27FC236}">
                <a16:creationId xmlns:a16="http://schemas.microsoft.com/office/drawing/2014/main" id="{1F65B163-25FF-C04E-A4B2-EF7FFA662F7B}"/>
              </a:ext>
            </a:extLst>
          </p:cNvPr>
          <p:cNvPicPr>
            <a:picLocks noChangeAspect="1"/>
          </p:cNvPicPr>
          <p:nvPr/>
        </p:nvPicPr>
        <p:blipFill>
          <a:blip r:embed="rId3"/>
          <a:stretch>
            <a:fillRect/>
          </a:stretch>
        </p:blipFill>
        <p:spPr>
          <a:xfrm>
            <a:off x="2384686" y="1445573"/>
            <a:ext cx="6540094" cy="1315127"/>
          </a:xfrm>
          <a:prstGeom prst="rect">
            <a:avLst/>
          </a:prstGeom>
        </p:spPr>
      </p:pic>
      <p:sp>
        <p:nvSpPr>
          <p:cNvPr id="13" name="Rectangle 12">
            <a:extLst>
              <a:ext uri="{FF2B5EF4-FFF2-40B4-BE49-F238E27FC236}">
                <a16:creationId xmlns:a16="http://schemas.microsoft.com/office/drawing/2014/main" id="{2D51958D-0A75-C648-B5C2-4B8944B01CA4}"/>
              </a:ext>
            </a:extLst>
          </p:cNvPr>
          <p:cNvSpPr/>
          <p:nvPr/>
        </p:nvSpPr>
        <p:spPr>
          <a:xfrm>
            <a:off x="2947793" y="3103979"/>
            <a:ext cx="2109873" cy="307777"/>
          </a:xfrm>
          <a:prstGeom prst="rect">
            <a:avLst/>
          </a:prstGeom>
        </p:spPr>
        <p:txBody>
          <a:bodyPr wrap="none">
            <a:spAutoFit/>
          </a:bodyPr>
          <a:lstStyle/>
          <a:p>
            <a:pPr marL="114300" lvl="0">
              <a:buClr>
                <a:srgbClr val="662D91"/>
              </a:buClr>
              <a:buSzPts val="1800"/>
            </a:pPr>
            <a:r>
              <a:rPr lang="uk-UA" b="1" i="1" dirty="0">
                <a:solidFill>
                  <a:schemeClr val="tx1"/>
                </a:solidFill>
                <a:highlight>
                  <a:srgbClr val="00FF00"/>
                </a:highlight>
                <a:latin typeface="Comfortaa"/>
                <a:ea typeface="Comfortaa"/>
                <a:cs typeface="Comfortaa"/>
                <a:sym typeface="Comfortaa"/>
              </a:rPr>
              <a:t>затишний готель</a:t>
            </a:r>
            <a:endParaRPr lang="en-US" b="1" i="1" dirty="0">
              <a:solidFill>
                <a:schemeClr val="tx1"/>
              </a:solidFill>
              <a:highlight>
                <a:srgbClr val="00FF00"/>
              </a:highlight>
              <a:latin typeface="Comfortaa"/>
              <a:ea typeface="Comfortaa"/>
              <a:cs typeface="Comfortaa"/>
              <a:sym typeface="Comfortaa"/>
            </a:endParaRPr>
          </a:p>
        </p:txBody>
      </p:sp>
      <p:sp>
        <p:nvSpPr>
          <p:cNvPr id="14" name="Rectangle 13">
            <a:extLst>
              <a:ext uri="{FF2B5EF4-FFF2-40B4-BE49-F238E27FC236}">
                <a16:creationId xmlns:a16="http://schemas.microsoft.com/office/drawing/2014/main" id="{E6292EA5-0CC4-C849-A71E-DF3C155CA528}"/>
              </a:ext>
            </a:extLst>
          </p:cNvPr>
          <p:cNvSpPr/>
          <p:nvPr/>
        </p:nvSpPr>
        <p:spPr>
          <a:xfrm>
            <a:off x="2888526" y="3516129"/>
            <a:ext cx="2363147" cy="307777"/>
          </a:xfrm>
          <a:prstGeom prst="rect">
            <a:avLst/>
          </a:prstGeom>
        </p:spPr>
        <p:txBody>
          <a:bodyPr wrap="none">
            <a:spAutoFit/>
          </a:bodyPr>
          <a:lstStyle/>
          <a:p>
            <a:pPr marL="114300" lvl="0">
              <a:buClr>
                <a:srgbClr val="662D91"/>
              </a:buClr>
              <a:buSzPts val="1800"/>
            </a:pPr>
            <a:r>
              <a:rPr lang="uk-UA" b="1" i="1" dirty="0">
                <a:solidFill>
                  <a:schemeClr val="tx1"/>
                </a:solidFill>
                <a:highlight>
                  <a:srgbClr val="00FF00"/>
                </a:highlight>
                <a:latin typeface="Comfortaa"/>
                <a:ea typeface="Comfortaa"/>
                <a:cs typeface="Comfortaa"/>
                <a:sym typeface="Comfortaa"/>
              </a:rPr>
              <a:t>персонал привітний</a:t>
            </a:r>
            <a:endParaRPr lang="en-US" b="1" i="1" dirty="0">
              <a:solidFill>
                <a:schemeClr val="tx1"/>
              </a:solidFill>
              <a:highlight>
                <a:srgbClr val="00FF00"/>
              </a:highlight>
              <a:latin typeface="Comfortaa"/>
              <a:ea typeface="Comfortaa"/>
              <a:cs typeface="Comfortaa"/>
              <a:sym typeface="Comforta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4" name="Google Shape;11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7</a:t>
            </a:fld>
            <a:endParaRPr/>
          </a:p>
        </p:txBody>
      </p:sp>
      <p:sp>
        <p:nvSpPr>
          <p:cNvPr id="2" name="Rectangle 1">
            <a:extLst>
              <a:ext uri="{FF2B5EF4-FFF2-40B4-BE49-F238E27FC236}">
                <a16:creationId xmlns:a16="http://schemas.microsoft.com/office/drawing/2014/main" id="{CBEC8472-5C7A-374B-9A63-7DC689B3BBEF}"/>
              </a:ext>
            </a:extLst>
          </p:cNvPr>
          <p:cNvSpPr/>
          <p:nvPr/>
        </p:nvSpPr>
        <p:spPr>
          <a:xfrm>
            <a:off x="410545" y="1377566"/>
            <a:ext cx="5203669" cy="307777"/>
          </a:xfrm>
          <a:prstGeom prst="rect">
            <a:avLst/>
          </a:prstGeom>
        </p:spPr>
        <p:txBody>
          <a:bodyPr wrap="none">
            <a:spAutoFit/>
          </a:bodyPr>
          <a:lstStyle/>
          <a:p>
            <a:pPr marL="114300" lvl="0">
              <a:buClr>
                <a:srgbClr val="662D91"/>
              </a:buClr>
              <a:buSzPts val="1800"/>
            </a:pPr>
            <a:r>
              <a:rPr lang="uk-UA" b="1" i="1" dirty="0">
                <a:solidFill>
                  <a:schemeClr val="tx1"/>
                </a:solidFill>
                <a:latin typeface="Comfortaa"/>
                <a:ea typeface="Comfortaa"/>
                <a:cs typeface="Comfortaa"/>
                <a:sym typeface="Comfortaa"/>
              </a:rPr>
              <a:t>Тут добре, що на сніданок великий вибір страв</a:t>
            </a:r>
            <a:endParaRPr lang="en-US" b="1" i="1" dirty="0">
              <a:solidFill>
                <a:schemeClr val="tx1"/>
              </a:solidFill>
              <a:latin typeface="Comfortaa"/>
              <a:ea typeface="Comfortaa"/>
              <a:cs typeface="Comfortaa"/>
              <a:sym typeface="Comfortaa"/>
            </a:endParaRPr>
          </a:p>
        </p:txBody>
      </p:sp>
      <p:sp>
        <p:nvSpPr>
          <p:cNvPr id="9" name="Rectangle 8">
            <a:extLst>
              <a:ext uri="{FF2B5EF4-FFF2-40B4-BE49-F238E27FC236}">
                <a16:creationId xmlns:a16="http://schemas.microsoft.com/office/drawing/2014/main" id="{D55316A3-C3D3-F34F-912E-B14CCB330C71}"/>
              </a:ext>
            </a:extLst>
          </p:cNvPr>
          <p:cNvSpPr/>
          <p:nvPr/>
        </p:nvSpPr>
        <p:spPr>
          <a:xfrm>
            <a:off x="6280801" y="1377565"/>
            <a:ext cx="1683474" cy="307777"/>
          </a:xfrm>
          <a:prstGeom prst="rect">
            <a:avLst/>
          </a:prstGeom>
        </p:spPr>
        <p:txBody>
          <a:bodyPr wrap="none">
            <a:spAutoFit/>
          </a:bodyPr>
          <a:lstStyle/>
          <a:p>
            <a:pPr marL="114300" lvl="0">
              <a:buClr>
                <a:srgbClr val="662D91"/>
              </a:buClr>
              <a:buSzPts val="1800"/>
            </a:pPr>
            <a:r>
              <a:rPr lang="uk-UA" b="1" i="1" dirty="0">
                <a:solidFill>
                  <a:schemeClr val="tx1"/>
                </a:solidFill>
                <a:highlight>
                  <a:srgbClr val="FF0000"/>
                </a:highlight>
                <a:latin typeface="Comfortaa"/>
                <a:ea typeface="Comfortaa"/>
                <a:cs typeface="Comfortaa"/>
                <a:sym typeface="Comfortaa"/>
              </a:rPr>
              <a:t>великий вибір</a:t>
            </a:r>
            <a:endParaRPr lang="en-US" b="1" i="1" dirty="0">
              <a:solidFill>
                <a:schemeClr val="tx1"/>
              </a:solidFill>
              <a:highlight>
                <a:srgbClr val="FF0000"/>
              </a:highlight>
              <a:latin typeface="Comfortaa"/>
              <a:ea typeface="Comfortaa"/>
              <a:cs typeface="Comfortaa"/>
              <a:sym typeface="Comfortaa"/>
            </a:endParaRPr>
          </a:p>
        </p:txBody>
      </p:sp>
      <p:sp>
        <p:nvSpPr>
          <p:cNvPr id="6" name="Rectangle 5">
            <a:extLst>
              <a:ext uri="{FF2B5EF4-FFF2-40B4-BE49-F238E27FC236}">
                <a16:creationId xmlns:a16="http://schemas.microsoft.com/office/drawing/2014/main" id="{0B802A7A-EB6C-CF47-923B-393AAEE655AF}"/>
              </a:ext>
            </a:extLst>
          </p:cNvPr>
          <p:cNvSpPr/>
          <p:nvPr/>
        </p:nvSpPr>
        <p:spPr>
          <a:xfrm>
            <a:off x="471450" y="2316884"/>
            <a:ext cx="5142764" cy="523220"/>
          </a:xfrm>
          <a:prstGeom prst="rect">
            <a:avLst/>
          </a:prstGeom>
        </p:spPr>
        <p:txBody>
          <a:bodyPr wrap="square">
            <a:spAutoFit/>
          </a:bodyPr>
          <a:lstStyle/>
          <a:p>
            <a:pPr marL="114300" lvl="0" algn="just">
              <a:buClr>
                <a:srgbClr val="662D91"/>
              </a:buClr>
              <a:buSzPts val="1800"/>
            </a:pPr>
            <a:r>
              <a:rPr lang="uk-UA" b="1" i="1" dirty="0">
                <a:solidFill>
                  <a:schemeClr val="tx1"/>
                </a:solidFill>
                <a:latin typeface="Comfortaa"/>
                <a:ea typeface="Comfortaa"/>
                <a:cs typeface="Comfortaa"/>
                <a:sym typeface="Comfortaa"/>
              </a:rPr>
              <a:t>Траплялось таке, що персонал був не завжди ввічливим</a:t>
            </a:r>
            <a:r>
              <a:rPr lang="en-US" b="1" i="1" dirty="0">
                <a:solidFill>
                  <a:schemeClr val="tx1"/>
                </a:solidFill>
                <a:latin typeface="Comfortaa"/>
                <a:ea typeface="Comfortaa"/>
                <a:cs typeface="Comfortaa"/>
                <a:sym typeface="Comfortaa"/>
              </a:rPr>
              <a:t>. </a:t>
            </a:r>
          </a:p>
        </p:txBody>
      </p:sp>
      <p:sp>
        <p:nvSpPr>
          <p:cNvPr id="11" name="Rectangle 10">
            <a:extLst>
              <a:ext uri="{FF2B5EF4-FFF2-40B4-BE49-F238E27FC236}">
                <a16:creationId xmlns:a16="http://schemas.microsoft.com/office/drawing/2014/main" id="{E5B9455E-5493-8440-A4AF-FDE1F751292C}"/>
              </a:ext>
            </a:extLst>
          </p:cNvPr>
          <p:cNvSpPr/>
          <p:nvPr/>
        </p:nvSpPr>
        <p:spPr>
          <a:xfrm>
            <a:off x="6179103" y="2338352"/>
            <a:ext cx="2293355" cy="307777"/>
          </a:xfrm>
          <a:prstGeom prst="rect">
            <a:avLst/>
          </a:prstGeom>
        </p:spPr>
        <p:txBody>
          <a:bodyPr wrap="square">
            <a:spAutoFit/>
          </a:bodyPr>
          <a:lstStyle/>
          <a:p>
            <a:pPr marL="114300" lvl="0">
              <a:buClr>
                <a:srgbClr val="662D91"/>
              </a:buClr>
              <a:buSzPts val="1800"/>
            </a:pPr>
            <a:r>
              <a:rPr lang="uk-UA" b="1" i="1" dirty="0">
                <a:solidFill>
                  <a:schemeClr val="tx1"/>
                </a:solidFill>
                <a:highlight>
                  <a:srgbClr val="FF0000"/>
                </a:highlight>
                <a:latin typeface="Comfortaa"/>
                <a:ea typeface="Comfortaa"/>
                <a:cs typeface="Comfortaa"/>
                <a:sym typeface="Comfortaa"/>
              </a:rPr>
              <a:t>персонал ввічливим </a:t>
            </a:r>
            <a:endParaRPr lang="en-US" b="1" i="1" dirty="0">
              <a:solidFill>
                <a:schemeClr val="tx1"/>
              </a:solidFill>
              <a:highlight>
                <a:srgbClr val="FF0000"/>
              </a:highlight>
              <a:latin typeface="Comfortaa"/>
              <a:ea typeface="Comfortaa"/>
              <a:cs typeface="Comfortaa"/>
              <a:sym typeface="Comfortaa"/>
            </a:endParaRPr>
          </a:p>
        </p:txBody>
      </p:sp>
      <p:sp>
        <p:nvSpPr>
          <p:cNvPr id="7" name="Rectangle 6">
            <a:extLst>
              <a:ext uri="{FF2B5EF4-FFF2-40B4-BE49-F238E27FC236}">
                <a16:creationId xmlns:a16="http://schemas.microsoft.com/office/drawing/2014/main" id="{B8564177-66BA-9749-BD0C-895B49410E70}"/>
              </a:ext>
            </a:extLst>
          </p:cNvPr>
          <p:cNvSpPr/>
          <p:nvPr/>
        </p:nvSpPr>
        <p:spPr>
          <a:xfrm>
            <a:off x="1265832" y="4152842"/>
            <a:ext cx="5642891" cy="369332"/>
          </a:xfrm>
          <a:prstGeom prst="rect">
            <a:avLst/>
          </a:prstGeom>
        </p:spPr>
        <p:txBody>
          <a:bodyPr wrap="none">
            <a:spAutoFit/>
          </a:bodyPr>
          <a:lstStyle/>
          <a:p>
            <a:pPr lvl="0" algn="ctr"/>
            <a:r>
              <a:rPr lang="en-US" sz="1800" b="1" dirty="0">
                <a:solidFill>
                  <a:srgbClr val="662D91"/>
                </a:solidFill>
                <a:latin typeface="Comfortaa Regular"/>
                <a:ea typeface="Comfortaa Regular"/>
                <a:cs typeface="Comfortaa Regular"/>
                <a:sym typeface="Comfortaa Regular"/>
              </a:rPr>
              <a:t>Collocation is not good enough for this task</a:t>
            </a:r>
            <a:r>
              <a:rPr lang="uk-UA" sz="1800" b="1" dirty="0">
                <a:solidFill>
                  <a:srgbClr val="662D91"/>
                </a:solidFill>
                <a:latin typeface="Comfortaa Regular"/>
                <a:ea typeface="Comfortaa Regular"/>
                <a:cs typeface="Comfortaa Regular"/>
                <a:sym typeface="Comfortaa Regular"/>
              </a:rPr>
              <a:t> </a:t>
            </a:r>
            <a:r>
              <a:rPr lang="en-US" sz="1800" b="1" dirty="0">
                <a:solidFill>
                  <a:srgbClr val="662D91"/>
                </a:solidFill>
                <a:latin typeface="Comfortaa Regular"/>
                <a:ea typeface="Comfortaa Regular"/>
                <a:cs typeface="Comfortaa Regular"/>
                <a:sym typeface="Comfortaa Regular"/>
              </a:rPr>
              <a:t> </a:t>
            </a:r>
          </a:p>
        </p:txBody>
      </p:sp>
      <p:sp>
        <p:nvSpPr>
          <p:cNvPr id="13" name="Google Shape;111;p19">
            <a:extLst>
              <a:ext uri="{FF2B5EF4-FFF2-40B4-BE49-F238E27FC236}">
                <a16:creationId xmlns:a16="http://schemas.microsoft.com/office/drawing/2014/main" id="{D3D7AF53-6269-D145-8400-ACF5586D5F9D}"/>
              </a:ext>
            </a:extLst>
          </p:cNvPr>
          <p:cNvSpPr txBox="1"/>
          <p:nvPr/>
        </p:nvSpPr>
        <p:spPr>
          <a:xfrm>
            <a:off x="410545" y="299796"/>
            <a:ext cx="8201100" cy="74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rgbClr val="662D91"/>
                </a:solidFill>
                <a:latin typeface="Comfortaa Regular"/>
                <a:ea typeface="Comfortaa Regular"/>
                <a:cs typeface="Comfortaa Regular"/>
                <a:sym typeface="Comfortaa Regular"/>
              </a:rPr>
              <a:t>Acquire important phrase | Collocations </a:t>
            </a:r>
            <a:endParaRPr sz="2800" dirty="0">
              <a:solidFill>
                <a:srgbClr val="662D91"/>
              </a:solidFill>
              <a:latin typeface="Comfortaa Regular"/>
              <a:ea typeface="Comfortaa Regular"/>
              <a:cs typeface="Comfortaa Regular"/>
              <a:sym typeface="Comfortaa Regular"/>
            </a:endParaRPr>
          </a:p>
        </p:txBody>
      </p:sp>
    </p:spTree>
    <p:extLst>
      <p:ext uri="{BB962C8B-B14F-4D97-AF65-F5344CB8AC3E}">
        <p14:creationId xmlns:p14="http://schemas.microsoft.com/office/powerpoint/2010/main" val="648106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1" name="Google Shape;111;p19"/>
          <p:cNvSpPr txBox="1"/>
          <p:nvPr/>
        </p:nvSpPr>
        <p:spPr>
          <a:xfrm>
            <a:off x="1408541" y="36068"/>
            <a:ext cx="6326915" cy="564705"/>
          </a:xfrm>
          <a:prstGeom prst="rect">
            <a:avLst/>
          </a:prstGeom>
          <a:noFill/>
          <a:ln>
            <a:noFill/>
          </a:ln>
        </p:spPr>
        <p:txBody>
          <a:bodyPr spcFirstLastPara="1" wrap="square" lIns="91425" tIns="91425" rIns="91425" bIns="91425" anchor="t" anchorCtr="0">
            <a:noAutofit/>
          </a:bodyPr>
          <a:lstStyle/>
          <a:p>
            <a:pPr lvl="0" algn="ctr"/>
            <a:r>
              <a:rPr lang="en-US" sz="2800" dirty="0">
                <a:solidFill>
                  <a:srgbClr val="662D91"/>
                </a:solidFill>
                <a:latin typeface="Comfortaa Regular"/>
                <a:ea typeface="Comfortaa Regular"/>
                <a:cs typeface="Comfortaa Regular"/>
                <a:sym typeface="Comfortaa Regular"/>
              </a:rPr>
              <a:t>Extended collocation extractor </a:t>
            </a:r>
          </a:p>
        </p:txBody>
      </p:sp>
      <p:sp>
        <p:nvSpPr>
          <p:cNvPr id="114" name="Google Shape;11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8</a:t>
            </a:fld>
            <a:endParaRPr/>
          </a:p>
        </p:txBody>
      </p:sp>
      <p:pic>
        <p:nvPicPr>
          <p:cNvPr id="3" name="Picture 2">
            <a:extLst>
              <a:ext uri="{FF2B5EF4-FFF2-40B4-BE49-F238E27FC236}">
                <a16:creationId xmlns:a16="http://schemas.microsoft.com/office/drawing/2014/main" id="{96A1692C-14C1-1B48-841B-F26EFF5961AC}"/>
              </a:ext>
            </a:extLst>
          </p:cNvPr>
          <p:cNvPicPr>
            <a:picLocks noChangeAspect="1"/>
          </p:cNvPicPr>
          <p:nvPr/>
        </p:nvPicPr>
        <p:blipFill>
          <a:blip r:embed="rId3"/>
          <a:stretch>
            <a:fillRect/>
          </a:stretch>
        </p:blipFill>
        <p:spPr>
          <a:xfrm>
            <a:off x="798714" y="894799"/>
            <a:ext cx="7083753" cy="2394333"/>
          </a:xfrm>
          <a:prstGeom prst="rect">
            <a:avLst/>
          </a:prstGeom>
        </p:spPr>
      </p:pic>
      <p:sp>
        <p:nvSpPr>
          <p:cNvPr id="4" name="Rectangle 3">
            <a:extLst>
              <a:ext uri="{FF2B5EF4-FFF2-40B4-BE49-F238E27FC236}">
                <a16:creationId xmlns:a16="http://schemas.microsoft.com/office/drawing/2014/main" id="{3B8528CB-82FA-A24E-A41F-22C6AA9BDCEF}"/>
              </a:ext>
            </a:extLst>
          </p:cNvPr>
          <p:cNvSpPr/>
          <p:nvPr/>
        </p:nvSpPr>
        <p:spPr>
          <a:xfrm>
            <a:off x="4571999" y="4028764"/>
            <a:ext cx="3783497" cy="307777"/>
          </a:xfrm>
          <a:prstGeom prst="rect">
            <a:avLst/>
          </a:prstGeom>
        </p:spPr>
        <p:txBody>
          <a:bodyPr wrap="square">
            <a:spAutoFit/>
          </a:bodyPr>
          <a:lstStyle/>
          <a:p>
            <a:pPr marL="114300" lvl="0">
              <a:buClr>
                <a:srgbClr val="662D91"/>
              </a:buClr>
              <a:buSzPts val="1800"/>
            </a:pPr>
            <a:r>
              <a:rPr lang="uk-UA" b="1" i="1" dirty="0">
                <a:solidFill>
                  <a:schemeClr val="tx1"/>
                </a:solidFill>
                <a:highlight>
                  <a:srgbClr val="00FF00"/>
                </a:highlight>
                <a:latin typeface="Comfortaa"/>
                <a:ea typeface="Comfortaa"/>
                <a:cs typeface="Comfortaa"/>
                <a:sym typeface="Comfortaa"/>
              </a:rPr>
              <a:t>персонал був не завжди ввічливим </a:t>
            </a:r>
            <a:endParaRPr lang="en-US" b="1" i="1" dirty="0">
              <a:solidFill>
                <a:schemeClr val="tx1"/>
              </a:solidFill>
              <a:highlight>
                <a:srgbClr val="00FF00"/>
              </a:highlight>
              <a:latin typeface="Comfortaa"/>
              <a:ea typeface="Comfortaa"/>
              <a:cs typeface="Comfortaa"/>
              <a:sym typeface="Comfortaa"/>
            </a:endParaRPr>
          </a:p>
        </p:txBody>
      </p:sp>
      <p:sp>
        <p:nvSpPr>
          <p:cNvPr id="5" name="Rectangle 4">
            <a:extLst>
              <a:ext uri="{FF2B5EF4-FFF2-40B4-BE49-F238E27FC236}">
                <a16:creationId xmlns:a16="http://schemas.microsoft.com/office/drawing/2014/main" id="{5F955681-39A1-924E-A848-D51C81728910}"/>
              </a:ext>
            </a:extLst>
          </p:cNvPr>
          <p:cNvSpPr/>
          <p:nvPr/>
        </p:nvSpPr>
        <p:spPr>
          <a:xfrm>
            <a:off x="376794" y="3366332"/>
            <a:ext cx="1124026" cy="307777"/>
          </a:xfrm>
          <a:prstGeom prst="rect">
            <a:avLst/>
          </a:prstGeom>
        </p:spPr>
        <p:txBody>
          <a:bodyPr wrap="none">
            <a:spAutoFit/>
          </a:bodyPr>
          <a:lstStyle/>
          <a:p>
            <a:r>
              <a:rPr lang="uk-UA" dirty="0">
                <a:solidFill>
                  <a:srgbClr val="662D91"/>
                </a:solidFill>
                <a:latin typeface="Comfortaa Regular"/>
                <a:ea typeface="Comfortaa Regular"/>
                <a:cs typeface="Comfortaa Regular"/>
                <a:sym typeface="Comfortaa Regular"/>
              </a:rPr>
              <a:t>персонал</a:t>
            </a:r>
            <a:endParaRPr lang="en-UA" dirty="0"/>
          </a:p>
        </p:txBody>
      </p:sp>
      <p:sp>
        <p:nvSpPr>
          <p:cNvPr id="13" name="Rectangle 12">
            <a:extLst>
              <a:ext uri="{FF2B5EF4-FFF2-40B4-BE49-F238E27FC236}">
                <a16:creationId xmlns:a16="http://schemas.microsoft.com/office/drawing/2014/main" id="{574B7D3C-765B-7542-83F5-433F1FD1EC37}"/>
              </a:ext>
            </a:extLst>
          </p:cNvPr>
          <p:cNvSpPr/>
          <p:nvPr/>
        </p:nvSpPr>
        <p:spPr>
          <a:xfrm>
            <a:off x="361565" y="3728369"/>
            <a:ext cx="1154483" cy="307777"/>
          </a:xfrm>
          <a:prstGeom prst="rect">
            <a:avLst/>
          </a:prstGeom>
        </p:spPr>
        <p:txBody>
          <a:bodyPr wrap="none">
            <a:spAutoFit/>
          </a:bodyPr>
          <a:lstStyle/>
          <a:p>
            <a:r>
              <a:rPr lang="uk-UA" dirty="0">
                <a:solidFill>
                  <a:srgbClr val="662D91"/>
                </a:solidFill>
                <a:latin typeface="Comfortaa Regular"/>
                <a:ea typeface="Comfortaa Regular"/>
                <a:cs typeface="Comfortaa Regular"/>
                <a:sym typeface="Comfortaa Regular"/>
              </a:rPr>
              <a:t>ввічливим</a:t>
            </a:r>
            <a:endParaRPr lang="en-UA" dirty="0"/>
          </a:p>
        </p:txBody>
      </p:sp>
      <p:sp>
        <p:nvSpPr>
          <p:cNvPr id="14" name="Rectangle 13">
            <a:extLst>
              <a:ext uri="{FF2B5EF4-FFF2-40B4-BE49-F238E27FC236}">
                <a16:creationId xmlns:a16="http://schemas.microsoft.com/office/drawing/2014/main" id="{8D8BEF69-1209-C240-B3AB-7016B711ACE4}"/>
              </a:ext>
            </a:extLst>
          </p:cNvPr>
          <p:cNvSpPr/>
          <p:nvPr/>
        </p:nvSpPr>
        <p:spPr>
          <a:xfrm>
            <a:off x="3174528" y="4552240"/>
            <a:ext cx="891591" cy="307777"/>
          </a:xfrm>
          <a:prstGeom prst="rect">
            <a:avLst/>
          </a:prstGeom>
        </p:spPr>
        <p:txBody>
          <a:bodyPr wrap="none">
            <a:spAutoFit/>
          </a:bodyPr>
          <a:lstStyle/>
          <a:p>
            <a:r>
              <a:rPr lang="uk-UA" dirty="0">
                <a:solidFill>
                  <a:srgbClr val="662D91"/>
                </a:solidFill>
                <a:latin typeface="Comfortaa Regular"/>
                <a:ea typeface="Comfortaa Regular"/>
                <a:cs typeface="Comfortaa Regular"/>
                <a:sym typeface="Comfortaa Regular"/>
              </a:rPr>
              <a:t>завжди</a:t>
            </a:r>
            <a:endParaRPr lang="en-UA" dirty="0"/>
          </a:p>
        </p:txBody>
      </p:sp>
      <p:sp>
        <p:nvSpPr>
          <p:cNvPr id="15" name="Rectangle 14">
            <a:extLst>
              <a:ext uri="{FF2B5EF4-FFF2-40B4-BE49-F238E27FC236}">
                <a16:creationId xmlns:a16="http://schemas.microsoft.com/office/drawing/2014/main" id="{60ECBBA1-EF7C-FF49-828C-064B74FFBCE1}"/>
              </a:ext>
            </a:extLst>
          </p:cNvPr>
          <p:cNvSpPr/>
          <p:nvPr/>
        </p:nvSpPr>
        <p:spPr>
          <a:xfrm>
            <a:off x="2529139" y="4544772"/>
            <a:ext cx="418704" cy="307777"/>
          </a:xfrm>
          <a:prstGeom prst="rect">
            <a:avLst/>
          </a:prstGeom>
        </p:spPr>
        <p:txBody>
          <a:bodyPr wrap="none">
            <a:spAutoFit/>
          </a:bodyPr>
          <a:lstStyle/>
          <a:p>
            <a:r>
              <a:rPr lang="uk-UA" dirty="0">
                <a:solidFill>
                  <a:srgbClr val="662D91"/>
                </a:solidFill>
                <a:latin typeface="Comfortaa Regular"/>
                <a:ea typeface="Comfortaa Regular"/>
                <a:cs typeface="Comfortaa Regular"/>
                <a:sym typeface="Comfortaa Regular"/>
              </a:rPr>
              <a:t>не</a:t>
            </a:r>
            <a:endParaRPr lang="en-UA" dirty="0"/>
          </a:p>
        </p:txBody>
      </p:sp>
      <p:sp>
        <p:nvSpPr>
          <p:cNvPr id="16" name="Rectangle 15">
            <a:extLst>
              <a:ext uri="{FF2B5EF4-FFF2-40B4-BE49-F238E27FC236}">
                <a16:creationId xmlns:a16="http://schemas.microsoft.com/office/drawing/2014/main" id="{5A212493-45C2-C14E-B301-DC42939CA6C9}"/>
              </a:ext>
            </a:extLst>
          </p:cNvPr>
          <p:cNvSpPr/>
          <p:nvPr/>
        </p:nvSpPr>
        <p:spPr>
          <a:xfrm>
            <a:off x="1737263" y="4545159"/>
            <a:ext cx="511679" cy="307777"/>
          </a:xfrm>
          <a:prstGeom prst="rect">
            <a:avLst/>
          </a:prstGeom>
        </p:spPr>
        <p:txBody>
          <a:bodyPr wrap="none">
            <a:spAutoFit/>
          </a:bodyPr>
          <a:lstStyle/>
          <a:p>
            <a:r>
              <a:rPr lang="uk-UA" dirty="0">
                <a:solidFill>
                  <a:srgbClr val="662D91"/>
                </a:solidFill>
                <a:latin typeface="Comfortaa Regular"/>
                <a:ea typeface="Comfortaa Regular"/>
                <a:cs typeface="Comfortaa Regular"/>
                <a:sym typeface="Comfortaa Regular"/>
              </a:rPr>
              <a:t>був</a:t>
            </a:r>
            <a:endParaRPr lang="en-UA" dirty="0"/>
          </a:p>
        </p:txBody>
      </p:sp>
      <p:sp>
        <p:nvSpPr>
          <p:cNvPr id="8" name="Rectangle 7">
            <a:extLst>
              <a:ext uri="{FF2B5EF4-FFF2-40B4-BE49-F238E27FC236}">
                <a16:creationId xmlns:a16="http://schemas.microsoft.com/office/drawing/2014/main" id="{1ACAC6DC-7754-5649-93C0-E733887B2EF5}"/>
              </a:ext>
            </a:extLst>
          </p:cNvPr>
          <p:cNvSpPr/>
          <p:nvPr/>
        </p:nvSpPr>
        <p:spPr>
          <a:xfrm>
            <a:off x="376794" y="4509328"/>
            <a:ext cx="481222" cy="307777"/>
          </a:xfrm>
          <a:prstGeom prst="rect">
            <a:avLst/>
          </a:prstGeom>
        </p:spPr>
        <p:txBody>
          <a:bodyPr wrap="none">
            <a:spAutoFit/>
          </a:bodyPr>
          <a:lstStyle/>
          <a:p>
            <a:r>
              <a:rPr lang="uk-UA" strike="sngStrike" dirty="0">
                <a:solidFill>
                  <a:srgbClr val="662D91"/>
                </a:solidFill>
                <a:latin typeface="Comfortaa Regular"/>
                <a:ea typeface="Comfortaa Regular"/>
                <a:cs typeface="Comfortaa Regular"/>
                <a:sym typeface="Comfortaa Regular"/>
              </a:rPr>
              <a:t>що</a:t>
            </a:r>
            <a:endParaRPr lang="en-UA" strike="sngStrike" dirty="0"/>
          </a:p>
        </p:txBody>
      </p:sp>
      <p:sp>
        <p:nvSpPr>
          <p:cNvPr id="18" name="Rectangle 17">
            <a:extLst>
              <a:ext uri="{FF2B5EF4-FFF2-40B4-BE49-F238E27FC236}">
                <a16:creationId xmlns:a16="http://schemas.microsoft.com/office/drawing/2014/main" id="{565A5FF6-1EB8-9541-95AF-51234D8DFB6E}"/>
              </a:ext>
            </a:extLst>
          </p:cNvPr>
          <p:cNvSpPr/>
          <p:nvPr/>
        </p:nvSpPr>
        <p:spPr>
          <a:xfrm>
            <a:off x="361565" y="4124351"/>
            <a:ext cx="1375698" cy="307777"/>
          </a:xfrm>
          <a:prstGeom prst="rect">
            <a:avLst/>
          </a:prstGeom>
        </p:spPr>
        <p:txBody>
          <a:bodyPr wrap="none">
            <a:spAutoFit/>
          </a:bodyPr>
          <a:lstStyle/>
          <a:p>
            <a:r>
              <a:rPr lang="uk-UA" strike="sngStrike" dirty="0">
                <a:solidFill>
                  <a:srgbClr val="662D91"/>
                </a:solidFill>
                <a:latin typeface="Comfortaa Regular"/>
                <a:ea typeface="Comfortaa Regular"/>
                <a:cs typeface="Comfortaa Regular"/>
                <a:sym typeface="Comfortaa Regular"/>
              </a:rPr>
              <a:t>траплялось</a:t>
            </a:r>
            <a:endParaRPr lang="en-UA" strike="sngStrike" dirty="0"/>
          </a:p>
        </p:txBody>
      </p:sp>
    </p:spTree>
    <p:extLst>
      <p:ext uri="{BB962C8B-B14F-4D97-AF65-F5344CB8AC3E}">
        <p14:creationId xmlns:p14="http://schemas.microsoft.com/office/powerpoint/2010/main" val="234844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3" grpId="0"/>
      <p:bldP spid="14" grpId="0"/>
      <p:bldP spid="15" grpId="0"/>
      <p:bldP spid="16" grpId="0"/>
      <p:bldP spid="8" grpId="0"/>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1" name="Google Shape;111;p19"/>
          <p:cNvSpPr txBox="1"/>
          <p:nvPr/>
        </p:nvSpPr>
        <p:spPr>
          <a:xfrm>
            <a:off x="822352" y="131925"/>
            <a:ext cx="6326915" cy="740100"/>
          </a:xfrm>
          <a:prstGeom prst="rect">
            <a:avLst/>
          </a:prstGeom>
          <a:noFill/>
          <a:ln>
            <a:noFill/>
          </a:ln>
        </p:spPr>
        <p:txBody>
          <a:bodyPr spcFirstLastPara="1" wrap="square" lIns="91425" tIns="91425" rIns="91425" bIns="91425" anchor="t" anchorCtr="0">
            <a:noAutofit/>
          </a:bodyPr>
          <a:lstStyle/>
          <a:p>
            <a:pPr lvl="0" algn="ctr"/>
            <a:r>
              <a:rPr lang="en-US" sz="2800" dirty="0">
                <a:solidFill>
                  <a:srgbClr val="662D91"/>
                </a:solidFill>
                <a:latin typeface="Comfortaa Regular"/>
                <a:ea typeface="Comfortaa Regular"/>
                <a:cs typeface="Comfortaa Regular"/>
                <a:sym typeface="Comfortaa Regular"/>
              </a:rPr>
              <a:t>Examples of extracted phrases</a:t>
            </a:r>
          </a:p>
        </p:txBody>
      </p:sp>
      <p:sp>
        <p:nvSpPr>
          <p:cNvPr id="114" name="Google Shape;11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uk"/>
              <a:t>9</a:t>
            </a:fld>
            <a:endParaRPr/>
          </a:p>
        </p:txBody>
      </p:sp>
      <p:sp>
        <p:nvSpPr>
          <p:cNvPr id="17" name="Rectangle 16">
            <a:extLst>
              <a:ext uri="{FF2B5EF4-FFF2-40B4-BE49-F238E27FC236}">
                <a16:creationId xmlns:a16="http://schemas.microsoft.com/office/drawing/2014/main" id="{82C9B720-0C5E-A442-B067-FF9F9E5BBAEC}"/>
              </a:ext>
            </a:extLst>
          </p:cNvPr>
          <p:cNvSpPr/>
          <p:nvPr/>
        </p:nvSpPr>
        <p:spPr>
          <a:xfrm>
            <a:off x="1077158" y="982968"/>
            <a:ext cx="5817302" cy="3754874"/>
          </a:xfrm>
          <a:prstGeom prst="rect">
            <a:avLst/>
          </a:prstGeom>
        </p:spPr>
        <p:txBody>
          <a:bodyPr wrap="square">
            <a:spAutoFit/>
          </a:bodyPr>
          <a:lstStyle/>
          <a:p>
            <a:pPr marL="285750" indent="-285750">
              <a:buFont typeface="Arial" panose="020B0604020202020204" pitchFamily="34" charset="0"/>
              <a:buChar char="•"/>
            </a:pPr>
            <a:r>
              <a:rPr lang="uk-UA" dirty="0">
                <a:solidFill>
                  <a:srgbClr val="662D91"/>
                </a:solidFill>
                <a:latin typeface="Comfortaa Regular"/>
                <a:sym typeface="Comfortaa Regular"/>
              </a:rPr>
              <a:t>По-перше</a:t>
            </a:r>
            <a:r>
              <a:rPr lang="en-US" dirty="0">
                <a:solidFill>
                  <a:srgbClr val="662D91"/>
                </a:solidFill>
                <a:latin typeface="Comfortaa Regular"/>
                <a:sym typeface="Comfortaa Regular"/>
              </a:rPr>
              <a:t>, </a:t>
            </a:r>
            <a:r>
              <a:rPr lang="uk-UA" dirty="0">
                <a:solidFill>
                  <a:srgbClr val="662D91"/>
                </a:solidFill>
                <a:highlight>
                  <a:srgbClr val="00FF00"/>
                </a:highlight>
                <a:latin typeface="Comfortaa Regular"/>
                <a:sym typeface="Comfortaa Regular"/>
              </a:rPr>
              <a:t>дуже зручне розташування </a:t>
            </a:r>
            <a:r>
              <a:rPr lang="uk-UA" dirty="0">
                <a:solidFill>
                  <a:srgbClr val="662D91"/>
                </a:solidFill>
                <a:latin typeface="Comfortaa Regular"/>
                <a:sym typeface="Comfortaa Regular"/>
              </a:rPr>
              <a:t>– як з погляду локації, так і сам дворик, </a:t>
            </a:r>
            <a:r>
              <a:rPr lang="uk-UA" dirty="0">
                <a:solidFill>
                  <a:srgbClr val="662D91"/>
                </a:solidFill>
                <a:highlight>
                  <a:srgbClr val="00FF00"/>
                </a:highlight>
                <a:latin typeface="Comfortaa Regular"/>
                <a:sym typeface="Comfortaa Regular"/>
              </a:rPr>
              <a:t>обожнюю старі львівські двори</a:t>
            </a:r>
            <a:r>
              <a:rPr lang="en-US" dirty="0">
                <a:solidFill>
                  <a:srgbClr val="662D91"/>
                </a:solidFill>
                <a:latin typeface="Comfortaa Regular"/>
                <a:sym typeface="Comfortaa Regular"/>
              </a:rPr>
              <a:t>.</a:t>
            </a:r>
            <a:r>
              <a:rPr lang="uk-UA" dirty="0">
                <a:solidFill>
                  <a:srgbClr val="662D91"/>
                </a:solidFill>
                <a:latin typeface="Comfortaa Regular"/>
                <a:sym typeface="Comfortaa Regular"/>
              </a:rPr>
              <a:t> </a:t>
            </a:r>
            <a:endParaRPr lang="en-US" dirty="0">
              <a:solidFill>
                <a:srgbClr val="662D91"/>
              </a:solidFill>
              <a:latin typeface="Comfortaa Regular"/>
              <a:sym typeface="Comfortaa Regular"/>
            </a:endParaRPr>
          </a:p>
          <a:p>
            <a:pPr marL="285750" indent="-285750">
              <a:buFont typeface="Arial" panose="020B0604020202020204" pitchFamily="34" charset="0"/>
              <a:buChar char="•"/>
            </a:pPr>
            <a:endParaRPr lang="en-US" dirty="0">
              <a:solidFill>
                <a:srgbClr val="662D91"/>
              </a:solidFill>
              <a:latin typeface="Comfortaa Regular"/>
              <a:sym typeface="Comfortaa Regular"/>
            </a:endParaRPr>
          </a:p>
          <a:p>
            <a:pPr marL="285750" indent="-285750">
              <a:buFont typeface="Arial" panose="020B0604020202020204" pitchFamily="34" charset="0"/>
              <a:buChar char="•"/>
            </a:pPr>
            <a:r>
              <a:rPr lang="uk-UA" dirty="0">
                <a:solidFill>
                  <a:srgbClr val="662D91"/>
                </a:solidFill>
                <a:latin typeface="Comfortaa Regular"/>
                <a:sym typeface="Comfortaa Regular"/>
              </a:rPr>
              <a:t>Якщо у вас </a:t>
            </a:r>
            <a:r>
              <a:rPr lang="uk-UA" dirty="0">
                <a:solidFill>
                  <a:srgbClr val="662D91"/>
                </a:solidFill>
                <a:highlight>
                  <a:srgbClr val="00FF00"/>
                </a:highlight>
                <a:latin typeface="Comfortaa Regular"/>
                <a:sym typeface="Comfortaa Regular"/>
              </a:rPr>
              <a:t>чуйний сон</a:t>
            </a:r>
            <a:r>
              <a:rPr lang="uk-UA" dirty="0">
                <a:solidFill>
                  <a:srgbClr val="662D91"/>
                </a:solidFill>
                <a:latin typeface="Comfortaa Regular"/>
                <a:sym typeface="Comfortaa Regular"/>
              </a:rPr>
              <a:t>, просіть кімнату на стороні входу</a:t>
            </a:r>
            <a:r>
              <a:rPr lang="en-US" dirty="0">
                <a:solidFill>
                  <a:srgbClr val="662D91"/>
                </a:solidFill>
                <a:latin typeface="Comfortaa Regular"/>
                <a:sym typeface="Comfortaa Regular"/>
              </a:rPr>
              <a:t>. </a:t>
            </a:r>
            <a:endParaRPr lang="en-UA" dirty="0"/>
          </a:p>
          <a:p>
            <a:pPr marL="285750" indent="-285750">
              <a:buFont typeface="Arial" panose="020B0604020202020204" pitchFamily="34" charset="0"/>
              <a:buChar char="•"/>
            </a:pPr>
            <a:endParaRPr lang="uk-UA" dirty="0"/>
          </a:p>
          <a:p>
            <a:pPr marL="285750" indent="-285750">
              <a:buFont typeface="Arial" panose="020B0604020202020204" pitchFamily="34" charset="0"/>
              <a:buChar char="•"/>
            </a:pPr>
            <a:r>
              <a:rPr lang="uk-UA" dirty="0">
                <a:solidFill>
                  <a:srgbClr val="662D91"/>
                </a:solidFill>
                <a:latin typeface="Comfortaa Regular"/>
                <a:sym typeface="Comfortaa Regular"/>
              </a:rPr>
              <a:t>По ціні </a:t>
            </a:r>
            <a:r>
              <a:rPr lang="uk-UA" dirty="0">
                <a:solidFill>
                  <a:srgbClr val="662D91"/>
                </a:solidFill>
                <a:highlight>
                  <a:srgbClr val="00FF00"/>
                </a:highlight>
                <a:latin typeface="Comfortaa Regular"/>
                <a:sym typeface="Comfortaa Regular"/>
              </a:rPr>
              <a:t>апартаменти відносно не дуже дорогі</a:t>
            </a:r>
            <a:r>
              <a:rPr lang="en-US" dirty="0">
                <a:solidFill>
                  <a:srgbClr val="662D91"/>
                </a:solidFill>
                <a:latin typeface="Comfortaa Regular"/>
                <a:sym typeface="Comfortaa Regular"/>
              </a:rPr>
              <a:t> </a:t>
            </a:r>
            <a:r>
              <a:rPr lang="uk-UA" dirty="0">
                <a:solidFill>
                  <a:srgbClr val="662D91"/>
                </a:solidFill>
                <a:latin typeface="Comfortaa Regular"/>
                <a:sym typeface="Comfortaa Regular"/>
              </a:rPr>
              <a:t>у порівнянні з іншими варіантами</a:t>
            </a:r>
            <a:r>
              <a:rPr lang="en-US" dirty="0">
                <a:solidFill>
                  <a:srgbClr val="662D91"/>
                </a:solidFill>
                <a:latin typeface="Comfortaa Regular"/>
                <a:sym typeface="Comfortaa Regular"/>
              </a:rPr>
              <a:t>.  </a:t>
            </a:r>
            <a:endParaRPr lang="en-UA" dirty="0"/>
          </a:p>
          <a:p>
            <a:pPr marL="285750" indent="-285750">
              <a:buFont typeface="Arial" panose="020B0604020202020204" pitchFamily="34" charset="0"/>
              <a:buChar char="•"/>
            </a:pPr>
            <a:endParaRPr lang="uk-UA" dirty="0"/>
          </a:p>
          <a:p>
            <a:pPr marL="285750" indent="-285750">
              <a:buFont typeface="Arial" panose="020B0604020202020204" pitchFamily="34" charset="0"/>
              <a:buChar char="•"/>
            </a:pPr>
            <a:r>
              <a:rPr lang="uk-UA" dirty="0">
                <a:solidFill>
                  <a:srgbClr val="662D91"/>
                </a:solidFill>
                <a:latin typeface="Comfortaa Regular"/>
                <a:sym typeface="Comfortaa Regular"/>
              </a:rPr>
              <a:t>У ванній кімнаті </a:t>
            </a:r>
            <a:r>
              <a:rPr lang="uk-UA" dirty="0">
                <a:solidFill>
                  <a:srgbClr val="662D91"/>
                </a:solidFill>
                <a:highlight>
                  <a:srgbClr val="00FF00"/>
                </a:highlight>
                <a:latin typeface="Comfortaa Regular"/>
                <a:sym typeface="Comfortaa Regular"/>
              </a:rPr>
              <a:t>вентиляція працює</a:t>
            </a:r>
            <a:r>
              <a:rPr lang="uk-UA" dirty="0">
                <a:solidFill>
                  <a:srgbClr val="662D91"/>
                </a:solidFill>
                <a:latin typeface="Comfortaa Regular"/>
                <a:sym typeface="Comfortaa Regular"/>
              </a:rPr>
              <a:t> тільки з ввімкненим світлом, але  так як ми мало перебували в номері, протривало погано</a:t>
            </a:r>
            <a:r>
              <a:rPr lang="en-US" dirty="0">
                <a:solidFill>
                  <a:srgbClr val="662D91"/>
                </a:solidFill>
                <a:latin typeface="Comfortaa Regular"/>
                <a:sym typeface="Comfortaa Regular"/>
              </a:rPr>
              <a:t>.</a:t>
            </a:r>
          </a:p>
          <a:p>
            <a:pPr marL="285750" indent="-285750">
              <a:buFont typeface="Arial" panose="020B0604020202020204" pitchFamily="34" charset="0"/>
              <a:buChar char="•"/>
            </a:pPr>
            <a:endParaRPr lang="en-US" dirty="0">
              <a:solidFill>
                <a:srgbClr val="662D91"/>
              </a:solidFill>
              <a:latin typeface="Comfortaa Regular"/>
              <a:sym typeface="Comfortaa Regular"/>
            </a:endParaRPr>
          </a:p>
          <a:p>
            <a:pPr marL="285750" indent="-285750">
              <a:buFont typeface="Arial" panose="020B0604020202020204" pitchFamily="34" charset="0"/>
              <a:buChar char="•"/>
            </a:pPr>
            <a:r>
              <a:rPr lang="uk-UA" dirty="0">
                <a:solidFill>
                  <a:srgbClr val="662D91"/>
                </a:solidFill>
                <a:highlight>
                  <a:srgbClr val="00FF00"/>
                </a:highlight>
                <a:latin typeface="Comfortaa Regular"/>
                <a:sym typeface="Comfortaa Regular"/>
              </a:rPr>
              <a:t>Сніданок був скромним</a:t>
            </a:r>
            <a:r>
              <a:rPr lang="uk-UA" dirty="0">
                <a:solidFill>
                  <a:srgbClr val="662D91"/>
                </a:solidFill>
                <a:latin typeface="Comfortaa Regular"/>
                <a:sym typeface="Comfortaa Regular"/>
              </a:rPr>
              <a:t>, але смачним</a:t>
            </a:r>
            <a:r>
              <a:rPr lang="en-US" dirty="0">
                <a:solidFill>
                  <a:srgbClr val="662D91"/>
                </a:solidFill>
                <a:latin typeface="Comfortaa Regular"/>
                <a:sym typeface="Comfortaa Regular"/>
              </a:rPr>
              <a:t>. </a:t>
            </a:r>
            <a:endParaRPr lang="en-UA" dirty="0"/>
          </a:p>
          <a:p>
            <a:pPr marL="285750" indent="-285750">
              <a:buFont typeface="Arial" panose="020B0604020202020204" pitchFamily="34" charset="0"/>
              <a:buChar char="•"/>
            </a:pPr>
            <a:endParaRPr lang="en-UA" dirty="0"/>
          </a:p>
          <a:p>
            <a:pPr marL="285750" indent="-285750">
              <a:buFont typeface="Arial" panose="020B0604020202020204" pitchFamily="34" charset="0"/>
              <a:buChar char="•"/>
            </a:pPr>
            <a:endParaRPr lang="en-UA" dirty="0"/>
          </a:p>
        </p:txBody>
      </p:sp>
    </p:spTree>
    <p:extLst>
      <p:ext uri="{BB962C8B-B14F-4D97-AF65-F5344CB8AC3E}">
        <p14:creationId xmlns:p14="http://schemas.microsoft.com/office/powerpoint/2010/main" val="393203422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1742</TotalTime>
  <Words>647</Words>
  <Application>Microsoft Macintosh PowerPoint</Application>
  <PresentationFormat>On-screen Show (16:9)</PresentationFormat>
  <Paragraphs>175</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Comfortaa Regular</vt:lpstr>
      <vt:lpstr>Calibri</vt:lpstr>
      <vt:lpstr>Arial</vt:lpstr>
      <vt:lpstr>Comfortaa</vt:lpstr>
      <vt:lpstr>Simple Light</vt:lpstr>
      <vt:lpstr>Insight from user reviews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Scribe additional dataset from google with annotated categories  Implement algorithm to acquire important phrase from sentence based on dependency parser.   Create category classifier 4.  Determine sentiment of category  5.  Generate short summary about hotel  based on user reviews         </vt:lpstr>
      <vt:lpstr>Increase available dataset  Manually annotated dataset for category and sentiment classifier   Use GTP-2 to generate short quality description about hotel 4.  Make instrument to work suitable in real time 5.   Create  mini user friendly interface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Insight from user reviews </dc:title>
  <cp:lastModifiedBy>Dmytro Babenko</cp:lastModifiedBy>
  <cp:revision>48</cp:revision>
  <dcterms:modified xsi:type="dcterms:W3CDTF">2020-06-13T14:45:08Z</dcterms:modified>
</cp:coreProperties>
</file>